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1.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3.xml" ContentType="application/vnd.openxmlformats-officedocument.presentationml.notesSlide+xml"/>
  <Override PartName="/ppt/tags/tag59.xml" ContentType="application/vnd.openxmlformats-officedocument.presentationml.tags+xml"/>
  <Override PartName="/ppt/notesSlides/notesSlide14.xml" ContentType="application/vnd.openxmlformats-officedocument.presentationml.notesSlide+xml"/>
  <Override PartName="/ppt/tags/tag60.xml" ContentType="application/vnd.openxmlformats-officedocument.presentationml.tags+xml"/>
  <Override PartName="/ppt/notesSlides/notesSlide15.xml" ContentType="application/vnd.openxmlformats-officedocument.presentationml.notesSlide+xml"/>
  <Override PartName="/ppt/tags/tag61.xml" ContentType="application/vnd.openxmlformats-officedocument.presentationml.tags+xml"/>
  <Override PartName="/ppt/notesSlides/notesSlide16.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0"/>
  </p:notesMasterIdLst>
  <p:handoutMasterIdLst>
    <p:handoutMasterId r:id="rId71"/>
  </p:handoutMasterIdLst>
  <p:sldIdLst>
    <p:sldId id="342" r:id="rId2"/>
    <p:sldId id="498" r:id="rId3"/>
    <p:sldId id="345" r:id="rId4"/>
    <p:sldId id="503" r:id="rId5"/>
    <p:sldId id="504" r:id="rId6"/>
    <p:sldId id="480" r:id="rId7"/>
    <p:sldId id="496" r:id="rId8"/>
    <p:sldId id="479" r:id="rId9"/>
    <p:sldId id="482" r:id="rId10"/>
    <p:sldId id="483" r:id="rId11"/>
    <p:sldId id="304" r:id="rId12"/>
    <p:sldId id="348" r:id="rId13"/>
    <p:sldId id="256" r:id="rId14"/>
    <p:sldId id="257" r:id="rId15"/>
    <p:sldId id="258" r:id="rId16"/>
    <p:sldId id="259" r:id="rId17"/>
    <p:sldId id="261" r:id="rId18"/>
    <p:sldId id="260" r:id="rId19"/>
    <p:sldId id="499" r:id="rId20"/>
    <p:sldId id="500" r:id="rId21"/>
    <p:sldId id="502" r:id="rId22"/>
    <p:sldId id="501" r:id="rId23"/>
    <p:sldId id="311" r:id="rId24"/>
    <p:sldId id="370" r:id="rId25"/>
    <p:sldId id="281" r:id="rId26"/>
    <p:sldId id="282" r:id="rId27"/>
    <p:sldId id="283" r:id="rId28"/>
    <p:sldId id="413" r:id="rId29"/>
    <p:sldId id="414" r:id="rId30"/>
    <p:sldId id="415" r:id="rId31"/>
    <p:sldId id="422" r:id="rId32"/>
    <p:sldId id="423" r:id="rId33"/>
    <p:sldId id="424" r:id="rId34"/>
    <p:sldId id="416" r:id="rId35"/>
    <p:sldId id="417" r:id="rId36"/>
    <p:sldId id="418" r:id="rId37"/>
    <p:sldId id="419" r:id="rId38"/>
    <p:sldId id="421" r:id="rId39"/>
    <p:sldId id="433" r:id="rId40"/>
    <p:sldId id="432" r:id="rId41"/>
    <p:sldId id="434" r:id="rId42"/>
    <p:sldId id="286" r:id="rId43"/>
    <p:sldId id="287" r:id="rId44"/>
    <p:sldId id="288" r:id="rId45"/>
    <p:sldId id="289" r:id="rId46"/>
    <p:sldId id="484" r:id="rId47"/>
    <p:sldId id="485" r:id="rId48"/>
    <p:sldId id="486" r:id="rId49"/>
    <p:sldId id="505" r:id="rId50"/>
    <p:sldId id="506" r:id="rId51"/>
    <p:sldId id="438" r:id="rId52"/>
    <p:sldId id="439" r:id="rId53"/>
    <p:sldId id="440" r:id="rId54"/>
    <p:sldId id="441" r:id="rId55"/>
    <p:sldId id="442" r:id="rId56"/>
    <p:sldId id="487" r:id="rId57"/>
    <p:sldId id="488" r:id="rId58"/>
    <p:sldId id="457" r:id="rId59"/>
    <p:sldId id="495" r:id="rId60"/>
    <p:sldId id="489" r:id="rId61"/>
    <p:sldId id="490" r:id="rId62"/>
    <p:sldId id="491" r:id="rId63"/>
    <p:sldId id="492" r:id="rId64"/>
    <p:sldId id="360" r:id="rId65"/>
    <p:sldId id="362" r:id="rId66"/>
    <p:sldId id="361" r:id="rId67"/>
    <p:sldId id="363" r:id="rId68"/>
    <p:sldId id="364" r:id="rId69"/>
  </p:sldIdLst>
  <p:sldSz cx="9144000" cy="6858000" type="screen4x3"/>
  <p:notesSz cx="7010400" cy="9296400"/>
  <p:defaultTextStyle>
    <a:defPPr>
      <a:defRPr lang="en-US"/>
    </a:defPPr>
    <a:lvl1pPr algn="l" rtl="0" fontAlgn="base">
      <a:spcBef>
        <a:spcPct val="0"/>
      </a:spcBef>
      <a:spcAft>
        <a:spcPct val="0"/>
      </a:spcAft>
      <a:defRPr sz="40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40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40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40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4000" kern="1200">
        <a:solidFill>
          <a:schemeClr val="tx1"/>
        </a:solidFill>
        <a:latin typeface="Times New Roman" pitchFamily="18" charset="0"/>
        <a:ea typeface="+mn-ea"/>
        <a:cs typeface="Arial" pitchFamily="34" charset="0"/>
      </a:defRPr>
    </a:lvl5pPr>
    <a:lvl6pPr marL="2286000" algn="l" defTabSz="914400" rtl="0" eaLnBrk="1" latinLnBrk="0" hangingPunct="1">
      <a:defRPr sz="4000" kern="1200">
        <a:solidFill>
          <a:schemeClr val="tx1"/>
        </a:solidFill>
        <a:latin typeface="Times New Roman" pitchFamily="18" charset="0"/>
        <a:ea typeface="+mn-ea"/>
        <a:cs typeface="Arial" pitchFamily="34" charset="0"/>
      </a:defRPr>
    </a:lvl6pPr>
    <a:lvl7pPr marL="2743200" algn="l" defTabSz="914400" rtl="0" eaLnBrk="1" latinLnBrk="0" hangingPunct="1">
      <a:defRPr sz="4000" kern="1200">
        <a:solidFill>
          <a:schemeClr val="tx1"/>
        </a:solidFill>
        <a:latin typeface="Times New Roman" pitchFamily="18" charset="0"/>
        <a:ea typeface="+mn-ea"/>
        <a:cs typeface="Arial" pitchFamily="34" charset="0"/>
      </a:defRPr>
    </a:lvl7pPr>
    <a:lvl8pPr marL="3200400" algn="l" defTabSz="914400" rtl="0" eaLnBrk="1" latinLnBrk="0" hangingPunct="1">
      <a:defRPr sz="4000" kern="1200">
        <a:solidFill>
          <a:schemeClr val="tx1"/>
        </a:solidFill>
        <a:latin typeface="Times New Roman" pitchFamily="18" charset="0"/>
        <a:ea typeface="+mn-ea"/>
        <a:cs typeface="Arial" pitchFamily="34" charset="0"/>
      </a:defRPr>
    </a:lvl8pPr>
    <a:lvl9pPr marL="3657600" algn="l" defTabSz="914400" rtl="0" eaLnBrk="1" latinLnBrk="0" hangingPunct="1">
      <a:defRPr sz="40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9917" autoAdjust="0"/>
  </p:normalViewPr>
  <p:slideViewPr>
    <p:cSldViewPr>
      <p:cViewPr varScale="1">
        <p:scale>
          <a:sx n="94" d="100"/>
          <a:sy n="94" d="100"/>
        </p:scale>
        <p:origin x="-4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9A8DDCF-A94E-417F-8400-42E27CFA5749}" type="datetimeFigureOut">
              <a:rPr lang="en-US" smtClean="0"/>
              <a:t>9/25/2012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4B82F94-9F5E-49CB-8BE7-AF41943C4163}" type="slidenum">
              <a:rPr lang="en-US" smtClean="0"/>
              <a:t>‹#›</a:t>
            </a:fld>
            <a:endParaRPr lang="en-US"/>
          </a:p>
        </p:txBody>
      </p:sp>
    </p:spTree>
    <p:extLst>
      <p:ext uri="{BB962C8B-B14F-4D97-AF65-F5344CB8AC3E}">
        <p14:creationId xmlns:p14="http://schemas.microsoft.com/office/powerpoint/2010/main" val="3526427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66563"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942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66567"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D8127D7D-9093-4CA9-9600-B83F6D2E39CF}" type="slidenum">
              <a:rPr lang="en-US"/>
              <a:pPr/>
              <a:t>‹#›</a:t>
            </a:fld>
            <a:endParaRPr lang="en-US"/>
          </a:p>
        </p:txBody>
      </p:sp>
    </p:spTree>
    <p:extLst>
      <p:ext uri="{BB962C8B-B14F-4D97-AF65-F5344CB8AC3E}">
        <p14:creationId xmlns:p14="http://schemas.microsoft.com/office/powerpoint/2010/main" val="1329464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r>
              <a:rPr lang="en-US" smtClean="0"/>
              <a:t>Therefor answer to quiz q was that it had to be the First Congress NOT thr framers who added the b of rts</a:t>
            </a:r>
          </a:p>
        </p:txBody>
      </p:sp>
      <p:sp>
        <p:nvSpPr>
          <p:cNvPr id="96260" name="Slide Number Placeholder 3"/>
          <p:cNvSpPr>
            <a:spLocks noGrp="1"/>
          </p:cNvSpPr>
          <p:nvPr>
            <p:ph type="sldNum" sz="quarter" idx="5"/>
          </p:nvPr>
        </p:nvSpPr>
        <p:spPr>
          <a:noFill/>
        </p:spPr>
        <p:txBody>
          <a:bodyPr/>
          <a:lstStyle/>
          <a:p>
            <a:fld id="{A89795DA-19C3-40E9-928F-ACE923BB6591}" type="slidenum">
              <a:rPr lang="en-US"/>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C297EC38-AD4F-4E90-A517-E4625626566C}" type="slidenum">
              <a:rPr lang="en-US"/>
              <a:pPr/>
              <a:t>44</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r>
              <a:rPr lang="en-US" smtClean="0"/>
              <a:t>establishment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C2747D01-FAC0-401F-A3CD-2F923A243C94}" type="slidenum">
              <a:rPr lang="en-US"/>
              <a:pPr/>
              <a:t>52</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smtClean="0"/>
              <a:t>2006-2007 term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167E53B4-A685-4422-913A-AC9E4AF4DDC8}" type="slidenum">
              <a:rPr lang="en-US"/>
              <a:pPr/>
              <a:t>56</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smtClean="0"/>
              <a:t>http://www.csmonitor.com/2002/1211/p01s01-usju.html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1301273-F7ED-44B3-8908-19B1B0F6A50B}" type="slidenum">
              <a:rPr lang="en-US"/>
              <a:pPr/>
              <a:t>62</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r>
              <a:rPr lang="en-US" smtClean="0"/>
              <a:t>http://www.csmonitor.com/2007/0626/p01s01-uspo.html?page=3</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8B6D4B7-D05E-41E6-960D-55E8D7F00695}" type="slidenum">
              <a:rPr lang="en-US"/>
              <a:pPr/>
              <a:t>63</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r>
              <a:rPr lang="en-US" smtClean="0"/>
              <a:t>June 26, 2007</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3F2F6528-8B7E-478E-8152-2C26EDE77AD3}" type="slidenum">
              <a:rPr lang="en-US"/>
              <a:pPr/>
              <a:t>64</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r>
              <a:rPr lang="en-US" smtClean="0"/>
              <a:t>2006-2007 term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C5817D45-D9D5-44EF-A203-90A3F6399347}" type="slidenum">
              <a:rPr lang="en-US"/>
              <a:pPr/>
              <a:t>65</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r>
              <a:rPr lang="en-US" smtClean="0"/>
              <a:t>http://www.nytimes.com/ref/washington/scotuscases_ABORTION.html</a:t>
            </a:r>
          </a:p>
          <a:p>
            <a:pPr algn="ctr" eaLnBrk="1" fontAlgn="b" hangingPunct="1"/>
            <a:r>
              <a:rPr lang="en-US" smtClean="0">
                <a:latin typeface="Arial" pitchFamily="34" charset="0"/>
                <a:cs typeface="Arial" pitchFamily="34" charset="0"/>
              </a:rPr>
              <a:t>Casey : Under this analysis, the Court said that four sections of Pennsylvania's law did not impose an undue burden on the right to abortion and were constitutional. These sections require a woman to delay an abortion for 24 hours after listening to a presentation at the medical office intended to persuade them to change her mind; require teen-agers to have the consent of one parent or a judge; specify the medical emergencies in which the other requirements will be waived, and require the doctor or clinic to make statistical reports to the state. At the same time, by a 5-4 vote, the Court struck down a fifth provision requiring a married woman to tell her husband of her intent to have an abortion. </a:t>
            </a:r>
          </a:p>
          <a:p>
            <a:pPr eaLnBrk="1" hangingPunct="1"/>
            <a:endParaRPr lang="en-US" smtClean="0"/>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smtClean="0"/>
          </a:p>
        </p:txBody>
      </p:sp>
      <p:sp>
        <p:nvSpPr>
          <p:cNvPr id="114692" name="Slide Number Placeholder 3"/>
          <p:cNvSpPr>
            <a:spLocks noGrp="1"/>
          </p:cNvSpPr>
          <p:nvPr>
            <p:ph type="sldNum" sz="quarter" idx="5"/>
          </p:nvPr>
        </p:nvSpPr>
        <p:spPr>
          <a:noFill/>
        </p:spPr>
        <p:txBody>
          <a:bodyPr/>
          <a:lstStyle/>
          <a:p>
            <a:fld id="{6D34C76E-3C75-4E12-9B3C-0AE182943E76}" type="slidenum">
              <a:rPr lang="en-US"/>
              <a:pPr/>
              <a:t>68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r>
              <a:rPr lang="en-US" smtClean="0"/>
              <a:t>Habeas corpus </a:t>
            </a:r>
          </a:p>
          <a:p>
            <a:pPr eaLnBrk="1" hangingPunct="1"/>
            <a:r>
              <a:rPr lang="en-US" smtClean="0"/>
              <a:t>http://news.bbc.co.uk/2/hi/uk_news/magazine/4329839.stm</a:t>
            </a:r>
          </a:p>
        </p:txBody>
      </p:sp>
      <p:sp>
        <p:nvSpPr>
          <p:cNvPr id="98308" name="Slide Number Placeholder 3"/>
          <p:cNvSpPr>
            <a:spLocks noGrp="1"/>
          </p:cNvSpPr>
          <p:nvPr>
            <p:ph type="sldNum" sz="quarter" idx="5"/>
          </p:nvPr>
        </p:nvSpPr>
        <p:spPr>
          <a:noFill/>
        </p:spPr>
        <p:txBody>
          <a:bodyPr/>
          <a:lstStyle/>
          <a:p>
            <a:fld id="{BFACEF17-E4E1-426B-8939-68915FC23CD3}" type="slidenum">
              <a:rPr lang="en-US"/>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996AE6F-4CD0-4195-955A-05F692A6584C}" type="slidenum">
              <a:rPr lang="en-US"/>
              <a:pPr/>
              <a:t>8</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spcBef>
                <a:spcPct val="0"/>
              </a:spcBef>
            </a:pPr>
            <a:r>
              <a:rPr lang="en-US" sz="900"/>
              <a:t>http://www.economist.com/world/na/displaystory.cfm?story_id=8001555</a:t>
            </a:r>
          </a:p>
          <a:p>
            <a:pPr eaLnBrk="1" hangingPunct="1">
              <a:spcBef>
                <a:spcPct val="0"/>
              </a:spcBef>
            </a:pPr>
            <a:r>
              <a:rPr lang="en-US" sz="900">
                <a:cs typeface="Times New Roman" pitchFamily="18" charset="0"/>
              </a:rPr>
              <a:t>Even some Republicans were appalled, particularly by the suspension of habeas corpus.</a:t>
            </a:r>
            <a:r>
              <a:rPr lang="en-US" sz="900"/>
              <a:t> </a:t>
            </a:r>
          </a:p>
          <a:p>
            <a:pPr eaLnBrk="1" hangingPunct="1"/>
            <a:endParaRPr lang="en-US" sz="9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r>
              <a:rPr lang="en-US" smtClean="0"/>
              <a:t>That’s legitimacy</a:t>
            </a:r>
          </a:p>
        </p:txBody>
      </p:sp>
      <p:sp>
        <p:nvSpPr>
          <p:cNvPr id="101380" name="Slide Number Placeholder 3"/>
          <p:cNvSpPr>
            <a:spLocks noGrp="1"/>
          </p:cNvSpPr>
          <p:nvPr>
            <p:ph type="sldNum" sz="quarter" idx="5"/>
          </p:nvPr>
        </p:nvSpPr>
        <p:spPr>
          <a:noFill/>
        </p:spPr>
        <p:txBody>
          <a:bodyPr/>
          <a:lstStyle/>
          <a:p>
            <a:fld id="{39C6FCED-0477-4366-88A4-C958D5D70CCB}" type="slidenum">
              <a:rPr lang="en-US"/>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r>
              <a:rPr lang="en-US" smtClean="0"/>
              <a:t>http://www.google.com/imgres?imgurl=http://www.glapn.org/sodomylaws/lawrence/RUCfordLTR.jpg&amp;imgrefurl=http://www.glapn.org/sodomylaws/lawrence/lawrence.htm&amp;usg=__Qot9qSbf7Pl2kl6okHUqEdkvGbU=&amp;h=1206&amp;w=813&amp;sz=185&amp;hl=en&amp;start=29&amp;zoom=1&amp;itbs=1&amp;tbnid=EsMoI9zqiIdvjM:&amp;tbnh=150&amp;tbnw=101&amp;prev=/images%3Fq%3Dtexas%2Bvs%2Blawrence%26start%3D20%26hl%3Den%26safe%3Dactive%26sa%3DN%26gbv%3D2%26ndsp%3D20%26tbs%3Disch:1 has acutal statue</a:t>
            </a:r>
          </a:p>
        </p:txBody>
      </p:sp>
      <p:sp>
        <p:nvSpPr>
          <p:cNvPr id="102404" name="Slide Number Placeholder 3"/>
          <p:cNvSpPr>
            <a:spLocks noGrp="1"/>
          </p:cNvSpPr>
          <p:nvPr>
            <p:ph type="sldNum" sz="quarter" idx="5"/>
          </p:nvPr>
        </p:nvSpPr>
        <p:spPr>
          <a:noFill/>
        </p:spPr>
        <p:txBody>
          <a:bodyPr/>
          <a:lstStyle/>
          <a:p>
            <a:fld id="{E6F90AFF-BA25-4B7F-B5E0-4B2F23301506}" type="slidenum">
              <a:rPr lang="en-US"/>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noFill/>
        </p:spPr>
        <p:txBody>
          <a:bodyPr/>
          <a:lstStyle/>
          <a:p>
            <a:fld id="{0A01591A-2C52-4653-B4CE-2F7AABCF6B31}" type="slidenum">
              <a:rPr lang="en-US"/>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07BB8532-8307-4304-B586-3035216CAF75}" type="slidenum">
              <a:rPr lang="en-US"/>
              <a:pPr/>
              <a:t>28</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b="1" smtClean="0">
                <a:latin typeface="Arial" pitchFamily="34" charset="0"/>
              </a:rPr>
              <a:t>The Burger Court continued to apply this test, using it in 1972 to find unconstitutional (as applied to Amish families) Wisconsin's law mandating attendance in schools until age 17 (</a:t>
            </a:r>
            <a:r>
              <a:rPr lang="en-US" b="1" i="1" smtClean="0">
                <a:latin typeface="Arial" pitchFamily="34" charset="0"/>
              </a:rPr>
              <a:t>Yoder</a:t>
            </a:r>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AA9A944D-DD01-40D6-A2C6-CA8FCE64EC66}" type="slidenum">
              <a:rPr lang="en-US"/>
              <a:pPr/>
              <a:t>29</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r>
              <a:rPr lang="en-US" smtClean="0"/>
              <a:t>Free excercise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r>
              <a:rPr lang="en-US" b="1" smtClean="0"/>
              <a:t>Sect Allowed to Import Its Hallucinogenic Tea </a:t>
            </a:r>
            <a:r>
              <a:rPr lang="en-US" smtClean="0"/>
              <a:t>http://www.nytimes.com/2006/02/22/politics/22scotus.html?pagewanted=2</a:t>
            </a:r>
          </a:p>
        </p:txBody>
      </p:sp>
      <p:sp>
        <p:nvSpPr>
          <p:cNvPr id="106500" name="Slide Number Placeholder 3"/>
          <p:cNvSpPr>
            <a:spLocks noGrp="1"/>
          </p:cNvSpPr>
          <p:nvPr>
            <p:ph type="sldNum" sz="quarter" idx="5"/>
          </p:nvPr>
        </p:nvSpPr>
        <p:spPr>
          <a:noFill/>
        </p:spPr>
        <p:txBody>
          <a:bodyPr/>
          <a:lstStyle/>
          <a:p>
            <a:fld id="{15B712E0-990A-4E58-9E98-57570038A453}" type="slidenum">
              <a:rPr lang="en-US"/>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5B62A-ECE2-4B19-A604-2DFB158047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1E90C-34F8-42DA-BF44-12229CEF1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5A12A-A8E2-4877-A22F-AF486F3FFF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00006-FAF0-43EC-8174-2C08626AA1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35794-06AE-4559-B94A-A352037B03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39DF76-00EF-4C54-8C1B-DE99B10C82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B6AD02-EE62-4B50-94D9-F8B95926B5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7EF7B-1185-49A4-BBBB-61B82EB7AF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6D356B-D8CB-46F1-85D8-7940C82FC4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456085-8134-4C6B-9E94-DE7A5302F4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9AD35-E68B-4962-B9CC-F92C96F4A4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488A4-FC76-4432-9EFE-50D4A8BEB9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hyperlink" Target="http://memory.loc.gov/service/pnp/cph/3g00000/3g02000/3g02500/3g02521r.jpg" TargetMode="Externa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www.fcmcclerk.com/jury/tbj_jury.jpg&amp;imgrefurl=http://www.fcmcclerk.com/jury/jury.htm&amp;h=298&amp;w=352&amp;sz=64&amp;tbnid=E4UdNrvrWBcJ:&amp;tbnh=98&amp;tbnw=116&amp;hl=en&amp;start=1&amp;prev=/images?q=jury&amp;svnum=10&amp;hl=en&amp;lr=&amp;sa=G" TargetMode="External"/><Relationship Id="rId2" Type="http://schemas.openxmlformats.org/officeDocument/2006/relationships/slideLayout" Target="../slideLayouts/slideLayout7.xml"/><Relationship Id="rId1" Type="http://schemas.openxmlformats.org/officeDocument/2006/relationships/tags" Target="../tags/tag12.xml"/><Relationship Id="rId6" Type="http://schemas.openxmlformats.org/officeDocument/2006/relationships/image" Target="../media/image8.jpeg"/><Relationship Id="rId5" Type="http://schemas.openxmlformats.org/officeDocument/2006/relationships/hyperlink" Target="http://www.fbi.gov/publications/leb/2001/july2001/july01lebx31x1.jpg" TargetMode="Externa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hyperlink" Target="http://memory.loc.gov/cgi-bin/query/i?ammem/horyd:@field(NUMBER+@band(thc+5a50449)):displayType=1:m856sd=thc:m856sf=5a50449" TargetMode="External"/><Relationship Id="rId2" Type="http://schemas.openxmlformats.org/officeDocument/2006/relationships/slideLayout" Target="../slideLayouts/slideLayout7.xml"/><Relationship Id="rId1" Type="http://schemas.openxmlformats.org/officeDocument/2006/relationships/tags" Target="../tags/tag16.xml"/><Relationship Id="rId5" Type="http://schemas.openxmlformats.org/officeDocument/2006/relationships/image" Target="../media/image12.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8" Type="http://schemas.openxmlformats.org/officeDocument/2006/relationships/hyperlink" Target="http://www.oyez.org/justices/david_h_souter/" TargetMode="External"/><Relationship Id="rId13" Type="http://schemas.openxmlformats.org/officeDocument/2006/relationships/image" Target="../media/image16.jpeg"/><Relationship Id="rId18" Type="http://schemas.openxmlformats.org/officeDocument/2006/relationships/image" Target="../media/image21.jpeg"/><Relationship Id="rId3" Type="http://schemas.openxmlformats.org/officeDocument/2006/relationships/hyperlink" Target="http://www.oyez.org/justices/william_h_rehnquist/" TargetMode="External"/><Relationship Id="rId7" Type="http://schemas.openxmlformats.org/officeDocument/2006/relationships/hyperlink" Target="http://www.oyez.org/justices/anthony_kennedy/" TargetMode="External"/><Relationship Id="rId12" Type="http://schemas.openxmlformats.org/officeDocument/2006/relationships/image" Target="../media/image15.jpeg"/><Relationship Id="rId17" Type="http://schemas.openxmlformats.org/officeDocument/2006/relationships/image" Target="../media/image20.jpeg"/><Relationship Id="rId2" Type="http://schemas.openxmlformats.org/officeDocument/2006/relationships/slideLayout" Target="../slideLayouts/slideLayout7.xml"/><Relationship Id="rId16" Type="http://schemas.openxmlformats.org/officeDocument/2006/relationships/image" Target="../media/image19.jpeg"/><Relationship Id="rId1" Type="http://schemas.openxmlformats.org/officeDocument/2006/relationships/tags" Target="../tags/tag20.xml"/><Relationship Id="rId6" Type="http://schemas.openxmlformats.org/officeDocument/2006/relationships/hyperlink" Target="http://www.oyez.org/justices/antonin_scalia/" TargetMode="External"/><Relationship Id="rId11" Type="http://schemas.openxmlformats.org/officeDocument/2006/relationships/image" Target="../media/image14.jpeg"/><Relationship Id="rId5" Type="http://schemas.openxmlformats.org/officeDocument/2006/relationships/hyperlink" Target="http://www.oyez.org/justices/sandra_day_oconnor/" TargetMode="External"/><Relationship Id="rId15" Type="http://schemas.openxmlformats.org/officeDocument/2006/relationships/image" Target="../media/image18.jpeg"/><Relationship Id="rId10" Type="http://schemas.openxmlformats.org/officeDocument/2006/relationships/hyperlink" Target="http://www.oyez.org/justices/ruth_bader_ginsburg/" TargetMode="External"/><Relationship Id="rId4" Type="http://schemas.openxmlformats.org/officeDocument/2006/relationships/hyperlink" Target="http://www.oyez.org/justices/john_paul_stevens/" TargetMode="External"/><Relationship Id="rId9" Type="http://schemas.openxmlformats.org/officeDocument/2006/relationships/hyperlink" Target="http://www.oyez.org/justices/clarence_thomas/" TargetMode="External"/><Relationship Id="rId14" Type="http://schemas.openxmlformats.org/officeDocument/2006/relationships/image" Target="../media/image17.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27.xml"/><Relationship Id="rId4" Type="http://schemas.openxmlformats.org/officeDocument/2006/relationships/image" Target="../media/image2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30.xml"/><Relationship Id="rId4" Type="http://schemas.openxmlformats.org/officeDocument/2006/relationships/image" Target="../media/image23.jpe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52.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notesSlide" Target="../notesSlides/notesSlide11.xml"/><Relationship Id="rId7" Type="http://schemas.openxmlformats.org/officeDocument/2006/relationships/image" Target="../media/image33.jpeg"/><Relationship Id="rId12" Type="http://schemas.openxmlformats.org/officeDocument/2006/relationships/image" Target="../media/image38.jpeg"/><Relationship Id="rId2" Type="http://schemas.openxmlformats.org/officeDocument/2006/relationships/slideLayout" Target="../slideLayouts/slideLayout7.xml"/><Relationship Id="rId1" Type="http://schemas.openxmlformats.org/officeDocument/2006/relationships/tags" Target="../tags/tag48.xml"/><Relationship Id="rId6" Type="http://schemas.openxmlformats.org/officeDocument/2006/relationships/image" Target="../media/image32.jpeg"/><Relationship Id="rId11" Type="http://schemas.openxmlformats.org/officeDocument/2006/relationships/image" Target="../media/image37.jpeg"/><Relationship Id="rId5" Type="http://schemas.openxmlformats.org/officeDocument/2006/relationships/image" Target="../media/image31.jpeg"/><Relationship Id="rId10" Type="http://schemas.openxmlformats.org/officeDocument/2006/relationships/image" Target="../media/image36.jpeg"/><Relationship Id="rId4" Type="http://schemas.openxmlformats.org/officeDocument/2006/relationships/image" Target="../media/image30.jpeg"/><Relationship Id="rId9" Type="http://schemas.openxmlformats.org/officeDocument/2006/relationships/image" Target="../media/image35.jpe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9.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2.xml"/><Relationship Id="rId4" Type="http://schemas.openxmlformats.org/officeDocument/2006/relationships/image" Target="../media/image39.jpe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8.xml.rels><?xml version="1.0" encoding="UTF-8" standalone="yes"?>
<Relationships xmlns="http://schemas.openxmlformats.org/package/2006/relationships"><Relationship Id="rId3" Type="http://schemas.openxmlformats.org/officeDocument/2006/relationships/hyperlink" Target="http://en.wikipedia.org/wiki/Image:Gjohnson.jpg" TargetMode="External"/><Relationship Id="rId2" Type="http://schemas.openxmlformats.org/officeDocument/2006/relationships/slideLayout" Target="../slideLayouts/slideLayout7.xml"/><Relationship Id="rId1" Type="http://schemas.openxmlformats.org/officeDocument/2006/relationships/tags" Target="../tags/tag54.xml"/><Relationship Id="rId4" Type="http://schemas.openxmlformats.org/officeDocument/2006/relationships/image" Target="../media/image40.jpeg"/></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58.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59.xml"/><Relationship Id="rId4" Type="http://schemas.openxmlformats.org/officeDocument/2006/relationships/image" Target="../media/image41.png"/></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60.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61.xml"/><Relationship Id="rId4" Type="http://schemas.openxmlformats.org/officeDocument/2006/relationships/image" Target="../media/image42.png"/></Relationships>
</file>

<file path=ppt/slides/_rels/slide66.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0.jpeg"/><Relationship Id="rId7" Type="http://schemas.openxmlformats.org/officeDocument/2006/relationships/image" Target="../media/image34.jpeg"/><Relationship Id="rId2" Type="http://schemas.openxmlformats.org/officeDocument/2006/relationships/slideLayout" Target="../slideLayouts/slideLayout7.xml"/><Relationship Id="rId1" Type="http://schemas.openxmlformats.org/officeDocument/2006/relationships/tags" Target="../tags/tag62.xml"/><Relationship Id="rId6" Type="http://schemas.openxmlformats.org/officeDocument/2006/relationships/image" Target="../media/image33.jpeg"/><Relationship Id="rId11" Type="http://schemas.openxmlformats.org/officeDocument/2006/relationships/image" Target="../media/image38.jpeg"/><Relationship Id="rId5" Type="http://schemas.openxmlformats.org/officeDocument/2006/relationships/image" Target="../media/image32.jpeg"/><Relationship Id="rId10" Type="http://schemas.openxmlformats.org/officeDocument/2006/relationships/image" Target="../media/image37.jpeg"/><Relationship Id="rId4" Type="http://schemas.openxmlformats.org/officeDocument/2006/relationships/image" Target="../media/image31.jpeg"/><Relationship Id="rId9" Type="http://schemas.openxmlformats.org/officeDocument/2006/relationships/image" Target="../media/image36.jpeg"/></Relationships>
</file>

<file path=ppt/slides/_rels/slide6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Layout" Target="../slideLayouts/slideLayout7.xml"/><Relationship Id="rId1" Type="http://schemas.openxmlformats.org/officeDocument/2006/relationships/tags" Target="../tags/tag63.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64.xml"/><Relationship Id="rId4" Type="http://schemas.openxmlformats.org/officeDocument/2006/relationships/image" Target="../media/image4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http://www.nytimes.com/images/global/borders/aColumnHorizontalBorder.gif" TargetMode="Externa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20scotus"/>
          <p:cNvPicPr>
            <a:picLocks noChangeAspect="1" noChangeArrowheads="1"/>
          </p:cNvPicPr>
          <p:nvPr/>
        </p:nvPicPr>
        <p:blipFill>
          <a:blip r:embed="rId3" cstate="print"/>
          <a:srcRect/>
          <a:stretch>
            <a:fillRect/>
          </a:stretch>
        </p:blipFill>
        <p:spPr bwMode="auto">
          <a:xfrm>
            <a:off x="4343400" y="457200"/>
            <a:ext cx="4076700" cy="4419600"/>
          </a:xfrm>
          <a:prstGeom prst="rect">
            <a:avLst/>
          </a:prstGeom>
          <a:noFill/>
          <a:ln w="9525">
            <a:noFill/>
            <a:miter lim="800000"/>
            <a:headEnd/>
            <a:tailEnd/>
          </a:ln>
        </p:spPr>
      </p:pic>
      <p:sp>
        <p:nvSpPr>
          <p:cNvPr id="3075" name="Rectangle 3"/>
          <p:cNvSpPr>
            <a:spLocks noChangeArrowheads="1"/>
          </p:cNvSpPr>
          <p:nvPr/>
        </p:nvSpPr>
        <p:spPr bwMode="auto">
          <a:xfrm>
            <a:off x="3581400" y="5029200"/>
            <a:ext cx="5562600" cy="1476375"/>
          </a:xfrm>
          <a:prstGeom prst="rect">
            <a:avLst/>
          </a:prstGeom>
          <a:solidFill>
            <a:srgbClr val="FFFFFF"/>
          </a:solidFill>
          <a:ln w="9525">
            <a:noFill/>
            <a:miter lim="800000"/>
            <a:headEnd/>
            <a:tailEnd/>
          </a:ln>
        </p:spPr>
        <p:txBody>
          <a:bodyPr lIns="0" tIns="133308" rIns="61893" bIns="0">
            <a:spAutoFit/>
          </a:bodyPr>
          <a:lstStyle/>
          <a:p>
            <a:pPr fontAlgn="b"/>
            <a:r>
              <a:rPr lang="en-US" sz="1600">
                <a:latin typeface="Arial" pitchFamily="34" charset="0"/>
              </a:rPr>
              <a:t>From left, Luke Remchuk, Kevin Newcomb and Jay Hartman were among demonstrators for free speech on Monday at the Supreme Court building NYT March 19, 2006</a:t>
            </a:r>
          </a:p>
          <a:p>
            <a:pPr fontAlgn="b"/>
            <a:r>
              <a:rPr lang="en-US" sz="1600">
                <a:latin typeface="Arial" pitchFamily="34" charset="0"/>
              </a:rPr>
              <a:t>Bong Hits for Jesus Case</a:t>
            </a:r>
          </a:p>
          <a:p>
            <a:pPr eaLnBrk="0" hangingPunct="0"/>
            <a:endParaRPr lang="en-US" sz="2400"/>
          </a:p>
        </p:txBody>
      </p:sp>
      <p:sp>
        <p:nvSpPr>
          <p:cNvPr id="3076" name="Text Box 4"/>
          <p:cNvSpPr txBox="1">
            <a:spLocks noChangeArrowheads="1"/>
          </p:cNvSpPr>
          <p:nvPr/>
        </p:nvSpPr>
        <p:spPr bwMode="auto">
          <a:xfrm>
            <a:off x="441325" y="1673225"/>
            <a:ext cx="3303588" cy="701675"/>
          </a:xfrm>
          <a:prstGeom prst="rect">
            <a:avLst/>
          </a:prstGeom>
          <a:noFill/>
          <a:ln w="9525">
            <a:noFill/>
            <a:miter lim="800000"/>
            <a:headEnd/>
            <a:tailEnd/>
          </a:ln>
        </p:spPr>
        <p:txBody>
          <a:bodyPr wrap="none">
            <a:spAutoFit/>
          </a:bodyPr>
          <a:lstStyle/>
          <a:p>
            <a:r>
              <a:rPr lang="en-US" b="1"/>
              <a:t>Civil Liberties</a:t>
            </a:r>
          </a:p>
        </p:txBody>
      </p:sp>
      <p:sp>
        <p:nvSpPr>
          <p:cNvPr id="3077" name="Rectangle 5"/>
          <p:cNvSpPr>
            <a:spLocks noChangeArrowheads="1"/>
          </p:cNvSpPr>
          <p:nvPr/>
        </p:nvSpPr>
        <p:spPr bwMode="auto">
          <a:xfrm>
            <a:off x="4479925" y="3048000"/>
            <a:ext cx="184150" cy="762000"/>
          </a:xfrm>
          <a:prstGeom prst="rect">
            <a:avLst/>
          </a:prstGeom>
          <a:noFill/>
          <a:ln w="9525">
            <a:noFill/>
            <a:miter lim="800000"/>
            <a:headEnd/>
            <a:tailEnd/>
          </a:ln>
        </p:spPr>
        <p:txBody>
          <a:bodyPr wrap="none">
            <a:spAutoFit/>
          </a:bodyPr>
          <a:lstStyle/>
          <a:p>
            <a:endParaRPr lang="en-US" sz="4400">
              <a:solidFill>
                <a:schemeClr val="tx2"/>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3663" y="304800"/>
            <a:ext cx="9050337" cy="6499225"/>
          </a:xfrm>
          <a:prstGeom prst="rect">
            <a:avLst/>
          </a:prstGeom>
          <a:noFill/>
          <a:ln w="9525">
            <a:noFill/>
            <a:miter lim="800000"/>
            <a:headEnd/>
            <a:tailEnd/>
          </a:ln>
        </p:spPr>
        <p:txBody>
          <a:bodyPr>
            <a:spAutoFit/>
          </a:bodyPr>
          <a:lstStyle/>
          <a:p>
            <a:pPr eaLnBrk="0" hangingPunct="0"/>
            <a:r>
              <a:rPr lang="en-US" sz="1800" dirty="0">
                <a:solidFill>
                  <a:srgbClr val="000000"/>
                </a:solidFill>
              </a:rPr>
              <a:t>The ruling came in the latest </a:t>
            </a:r>
            <a:r>
              <a:rPr lang="en-US" sz="1800" b="1" dirty="0">
                <a:solidFill>
                  <a:srgbClr val="000000"/>
                </a:solidFill>
              </a:rPr>
              <a:t>battle between the executive branch, Congress and the courts over how to cope with dangers to the country in the post-9/11 worl</a:t>
            </a:r>
            <a:r>
              <a:rPr lang="en-US" sz="1800" dirty="0">
                <a:solidFill>
                  <a:srgbClr val="000000"/>
                </a:solidFill>
              </a:rPr>
              <a:t>d. Although there have been enough rulings addressing that issue to confuse all but the most diligent scholars, this latest decision, in </a:t>
            </a:r>
            <a:r>
              <a:rPr lang="en-US" sz="1800" b="1" dirty="0" err="1">
                <a:solidFill>
                  <a:srgbClr val="000000"/>
                </a:solidFill>
              </a:rPr>
              <a:t>Boumediene</a:t>
            </a:r>
            <a:r>
              <a:rPr lang="en-US" sz="1800" b="1" dirty="0">
                <a:solidFill>
                  <a:srgbClr val="000000"/>
                </a:solidFill>
              </a:rPr>
              <a:t> v. Bush</a:t>
            </a:r>
            <a:r>
              <a:rPr lang="en-US" sz="1800" dirty="0">
                <a:solidFill>
                  <a:srgbClr val="000000"/>
                </a:solidFill>
              </a:rPr>
              <a:t>, No. 06-1195, may be studied for years to come. . . .</a:t>
            </a:r>
          </a:p>
          <a:p>
            <a:pPr eaLnBrk="0" hangingPunct="0"/>
            <a:endParaRPr lang="en-US" sz="1800" dirty="0">
              <a:solidFill>
                <a:srgbClr val="000000"/>
              </a:solidFill>
            </a:endParaRPr>
          </a:p>
          <a:p>
            <a:pPr eaLnBrk="0" hangingPunct="0"/>
            <a:r>
              <a:rPr lang="en-US" sz="1800" dirty="0">
                <a:solidFill>
                  <a:srgbClr val="000000"/>
                </a:solidFill>
              </a:rPr>
              <a:t>President Bush, speaking in Rome at a news conference with Prime Minister Silvio Berlusconi of Italy, said: “We’ll </a:t>
            </a:r>
            <a:r>
              <a:rPr lang="en-US" sz="1800" b="1" dirty="0">
                <a:solidFill>
                  <a:srgbClr val="000000"/>
                </a:solidFill>
              </a:rPr>
              <a:t>abide by the court’s decision. That doesn’t mean I have to agree </a:t>
            </a:r>
            <a:r>
              <a:rPr lang="en-US" sz="1800" dirty="0">
                <a:solidFill>
                  <a:srgbClr val="000000"/>
                </a:solidFill>
              </a:rPr>
              <a:t>with it. It was a deeply divided court, and, I strongly agree with those who dissented.” The president said the administration would work with Congress to see what measures could be devised to deal with the detainees. The issues that were weighed in Thursday’s ruling went to the very heart of the separation-of-powers foundation of the United States Constitution. “To hold that the political branches may switch the Constitution on or off at will would lead to a regime in which they, not this court, say ‘what the law is,’ ” Justice Kennedy wrote, citing language in the 1803 ruling in Marbury v. Madison, in which the Supreme Court articulated its power to review acts of Congress. </a:t>
            </a:r>
          </a:p>
          <a:p>
            <a:pPr eaLnBrk="0" hangingPunct="0"/>
            <a:endParaRPr lang="en-US" sz="1800" dirty="0">
              <a:solidFill>
                <a:srgbClr val="000000"/>
              </a:solidFill>
            </a:endParaRPr>
          </a:p>
          <a:p>
            <a:pPr eaLnBrk="0" hangingPunct="0"/>
            <a:r>
              <a:rPr lang="en-US" sz="1800" dirty="0">
                <a:solidFill>
                  <a:srgbClr val="000000"/>
                </a:solidFill>
              </a:rPr>
              <a:t>Joining Justice Kennedy’s opinion were Justices John Paul Stevens, Stephen G. </a:t>
            </a:r>
            <a:r>
              <a:rPr lang="en-US" sz="1800" dirty="0" err="1">
                <a:solidFill>
                  <a:srgbClr val="000000"/>
                </a:solidFill>
              </a:rPr>
              <a:t>Breyer</a:t>
            </a:r>
            <a:r>
              <a:rPr lang="en-US" sz="1800" dirty="0">
                <a:solidFill>
                  <a:srgbClr val="000000"/>
                </a:solidFill>
              </a:rPr>
              <a:t>, Ruth Bader Ginsburg and David H. Souter. Writing separately, Justice Souter said the dissenters did not sufficiently appreciate “the length of the disputed imprisonments, some of the prisoners represented here today having been locked up for six years.” </a:t>
            </a:r>
          </a:p>
          <a:p>
            <a:pPr eaLnBrk="0" hangingPunct="0"/>
            <a:r>
              <a:rPr lang="en-US" sz="1800" dirty="0">
                <a:solidFill>
                  <a:srgbClr val="000000"/>
                </a:solidFill>
              </a:rPr>
              <a:t>The dissenters were Chief Justice John G. Roberts Jr. and Justices Samuel A. Alito Jr., Antonin Scalia and Clarence Thomas, generally considered the conservative wing on the high court</a:t>
            </a:r>
          </a:p>
          <a:p>
            <a:pPr eaLnBrk="0" hangingPunct="0"/>
            <a:endParaRPr lang="en-US" sz="2400" dirty="0">
              <a:solidFill>
                <a:srgbClr val="000000"/>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Free! Card showing African American slave reaching freedom.">
            <a:hlinkClick r:id="rId3"/>
          </p:cNvPr>
          <p:cNvPicPr>
            <a:picLocks noChangeAspect="1" noChangeArrowheads="1"/>
          </p:cNvPicPr>
          <p:nvPr/>
        </p:nvPicPr>
        <p:blipFill>
          <a:blip r:embed="rId4" cstate="print"/>
          <a:srcRect/>
          <a:stretch>
            <a:fillRect/>
          </a:stretch>
        </p:blipFill>
        <p:spPr bwMode="auto">
          <a:xfrm>
            <a:off x="304800" y="381000"/>
            <a:ext cx="2286000" cy="3725863"/>
          </a:xfrm>
          <a:prstGeom prst="rect">
            <a:avLst/>
          </a:prstGeom>
          <a:noFill/>
          <a:ln w="9525">
            <a:noFill/>
            <a:miter lim="800000"/>
            <a:headEnd/>
            <a:tailEnd/>
          </a:ln>
        </p:spPr>
      </p:pic>
      <p:sp>
        <p:nvSpPr>
          <p:cNvPr id="16387" name="Text Box 6"/>
          <p:cNvSpPr txBox="1">
            <a:spLocks noChangeArrowheads="1"/>
          </p:cNvSpPr>
          <p:nvPr/>
        </p:nvSpPr>
        <p:spPr bwMode="auto">
          <a:xfrm>
            <a:off x="2819400" y="762000"/>
            <a:ext cx="184150" cy="701675"/>
          </a:xfrm>
          <a:prstGeom prst="rect">
            <a:avLst/>
          </a:prstGeom>
          <a:noFill/>
          <a:ln w="9525">
            <a:noFill/>
            <a:miter lim="800000"/>
            <a:headEnd/>
            <a:tailEnd/>
          </a:ln>
        </p:spPr>
        <p:txBody>
          <a:bodyPr wrap="none">
            <a:spAutoFit/>
          </a:bodyPr>
          <a:lstStyle/>
          <a:p>
            <a:endParaRPr lang="en-US"/>
          </a:p>
        </p:txBody>
      </p:sp>
      <p:sp>
        <p:nvSpPr>
          <p:cNvPr id="16388" name="Text Box 7"/>
          <p:cNvSpPr txBox="1">
            <a:spLocks noChangeArrowheads="1"/>
          </p:cNvSpPr>
          <p:nvPr/>
        </p:nvSpPr>
        <p:spPr bwMode="auto">
          <a:xfrm>
            <a:off x="1905000" y="4572000"/>
            <a:ext cx="5638800" cy="1311275"/>
          </a:xfrm>
          <a:prstGeom prst="rect">
            <a:avLst/>
          </a:prstGeom>
          <a:noFill/>
          <a:ln w="9525">
            <a:noFill/>
            <a:miter lim="800000"/>
            <a:headEnd/>
            <a:tailEnd/>
          </a:ln>
        </p:spPr>
        <p:txBody>
          <a:bodyPr>
            <a:spAutoFit/>
          </a:bodyPr>
          <a:lstStyle/>
          <a:p>
            <a:r>
              <a:rPr lang="en-US"/>
              <a:t>One of the three “Civil War Amendments” </a:t>
            </a:r>
          </a:p>
        </p:txBody>
      </p:sp>
      <p:sp>
        <p:nvSpPr>
          <p:cNvPr id="16389" name="Rectangle 8"/>
          <p:cNvSpPr>
            <a:spLocks noChangeArrowheads="1"/>
          </p:cNvSpPr>
          <p:nvPr/>
        </p:nvSpPr>
        <p:spPr bwMode="auto">
          <a:xfrm>
            <a:off x="0" y="5241925"/>
            <a:ext cx="9144000" cy="457200"/>
          </a:xfrm>
          <a:prstGeom prst="rect">
            <a:avLst/>
          </a:prstGeom>
          <a:noFill/>
          <a:ln w="9525">
            <a:noFill/>
            <a:miter lim="800000"/>
            <a:headEnd/>
            <a:tailEnd/>
          </a:ln>
        </p:spPr>
        <p:txBody>
          <a:bodyPr anchor="ctr">
            <a:spAutoFit/>
          </a:bodyPr>
          <a:lstStyle/>
          <a:p>
            <a:r>
              <a:rPr lang="en-US" sz="2400" i="1"/>
              <a:t>. </a:t>
            </a:r>
          </a:p>
        </p:txBody>
      </p:sp>
      <p:sp>
        <p:nvSpPr>
          <p:cNvPr id="16390" name="Text Box 11"/>
          <p:cNvSpPr txBox="1">
            <a:spLocks noChangeArrowheads="1"/>
          </p:cNvSpPr>
          <p:nvPr/>
        </p:nvSpPr>
        <p:spPr bwMode="auto">
          <a:xfrm>
            <a:off x="2667000" y="838200"/>
            <a:ext cx="5867400" cy="3170238"/>
          </a:xfrm>
          <a:prstGeom prst="rect">
            <a:avLst/>
          </a:prstGeom>
          <a:noFill/>
          <a:ln w="9525">
            <a:noFill/>
            <a:miter lim="800000"/>
            <a:headEnd/>
            <a:tailEnd/>
          </a:ln>
        </p:spPr>
        <p:txBody>
          <a:bodyPr>
            <a:spAutoFit/>
          </a:bodyPr>
          <a:lstStyle/>
          <a:p>
            <a:r>
              <a:rPr lang="en-US"/>
              <a:t>When it comes to the states: most civil liberties (and civil rights) derive from  the Fourteenth Amendment</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l" eaLnBrk="1" hangingPunct="1"/>
            <a:r>
              <a:rPr lang="en-US" sz="4000" smtClean="0"/>
              <a:t>But the civil liberties are guaranteed by one clause; civil rights granted by another:</a:t>
            </a:r>
          </a:p>
        </p:txBody>
      </p:sp>
      <p:sp>
        <p:nvSpPr>
          <p:cNvPr id="17411" name="Rectangle 3"/>
          <p:cNvSpPr>
            <a:spLocks noGrp="1" noChangeArrowheads="1"/>
          </p:cNvSpPr>
          <p:nvPr>
            <p:ph idx="1"/>
          </p:nvPr>
        </p:nvSpPr>
        <p:spPr>
          <a:xfrm>
            <a:off x="762000" y="2362200"/>
            <a:ext cx="7772400" cy="4114800"/>
          </a:xfrm>
        </p:spPr>
        <p:txBody>
          <a:bodyPr/>
          <a:lstStyle/>
          <a:p>
            <a:pPr eaLnBrk="1" hangingPunct="1">
              <a:buFontTx/>
              <a:buNone/>
            </a:pPr>
            <a:r>
              <a:rPr lang="en-US" i="1" smtClean="0"/>
              <a:t>No state shall make or enforce any law which shall abridge the privileges or immunities of citizens of the United States; nor shall any state </a:t>
            </a:r>
            <a:r>
              <a:rPr lang="en-US" b="1" i="1" smtClean="0"/>
              <a:t>deprive any person of life, liberty, or property, without due process of law</a:t>
            </a:r>
            <a:r>
              <a:rPr lang="en-US" i="1" smtClean="0"/>
              <a:t>; nor deny to any person within its jurisdiction </a:t>
            </a:r>
            <a:r>
              <a:rPr lang="en-US" b="1" i="1" smtClean="0"/>
              <a:t>the equal protection of the laws</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85800" y="1600200"/>
            <a:ext cx="7620000" cy="579438"/>
          </a:xfrm>
          <a:prstGeom prst="rect">
            <a:avLst/>
          </a:prstGeom>
          <a:noFill/>
          <a:ln w="9525">
            <a:noFill/>
            <a:miter lim="800000"/>
            <a:headEnd/>
            <a:tailEnd/>
          </a:ln>
        </p:spPr>
        <p:txBody>
          <a:bodyPr>
            <a:spAutoFit/>
          </a:bodyPr>
          <a:lstStyle/>
          <a:p>
            <a:pPr algn="ctr"/>
            <a:r>
              <a:rPr lang="en-US" sz="3200">
                <a:cs typeface="Times New Roman" pitchFamily="18" charset="0"/>
              </a:rPr>
              <a:t>Substantive vs Procedural Due Process</a:t>
            </a:r>
            <a:r>
              <a:rPr lang="en-US" sz="2400">
                <a:cs typeface="Times New Roman" pitchFamily="18" charset="0"/>
              </a:rPr>
              <a:t> </a:t>
            </a:r>
            <a:endParaRPr lang="en-US" sz="2400"/>
          </a:p>
        </p:txBody>
      </p:sp>
      <p:sp>
        <p:nvSpPr>
          <p:cNvPr id="2051" name="Text Box 3"/>
          <p:cNvSpPr txBox="1">
            <a:spLocks noChangeArrowheads="1"/>
          </p:cNvSpPr>
          <p:nvPr/>
        </p:nvSpPr>
        <p:spPr bwMode="auto">
          <a:xfrm>
            <a:off x="381000" y="2209800"/>
            <a:ext cx="7924800" cy="457200"/>
          </a:xfrm>
          <a:prstGeom prst="rect">
            <a:avLst/>
          </a:prstGeom>
          <a:noFill/>
          <a:ln w="9525">
            <a:noFill/>
            <a:miter lim="800000"/>
            <a:headEnd/>
            <a:tailEnd/>
          </a:ln>
        </p:spPr>
        <p:txBody>
          <a:bodyPr>
            <a:spAutoFit/>
          </a:bodyPr>
          <a:lstStyle/>
          <a:p>
            <a:r>
              <a:rPr lang="en-US" sz="2400">
                <a:cs typeface="Times New Roman" pitchFamily="18" charset="0"/>
              </a:rPr>
              <a:t>the Due Process Clause of the Fourteenth Amendment , </a:t>
            </a:r>
            <a:endParaRPr lang="en-US" sz="2400" i="1">
              <a:cs typeface="Times New Roman" pitchFamily="18" charset="0"/>
            </a:endParaRPr>
          </a:p>
        </p:txBody>
      </p:sp>
      <p:sp>
        <p:nvSpPr>
          <p:cNvPr id="2052" name="Text Box 4"/>
          <p:cNvSpPr txBox="1">
            <a:spLocks noChangeArrowheads="1"/>
          </p:cNvSpPr>
          <p:nvPr/>
        </p:nvSpPr>
        <p:spPr bwMode="auto">
          <a:xfrm>
            <a:off x="381000" y="4572000"/>
            <a:ext cx="8991600" cy="1920875"/>
          </a:xfrm>
          <a:prstGeom prst="rect">
            <a:avLst/>
          </a:prstGeom>
          <a:noFill/>
          <a:ln w="9525">
            <a:noFill/>
            <a:miter lim="800000"/>
            <a:headEnd/>
            <a:tailEnd/>
          </a:ln>
        </p:spPr>
        <p:txBody>
          <a:bodyPr>
            <a:spAutoFit/>
          </a:bodyPr>
          <a:lstStyle/>
          <a:p>
            <a:r>
              <a:rPr lang="en-US"/>
              <a:t>states </a:t>
            </a:r>
            <a:r>
              <a:rPr lang="en-US" i="1"/>
              <a:t>"nor shall any State deprive any person of life, liberty, or property, without due process of law”</a:t>
            </a:r>
          </a:p>
        </p:txBody>
      </p:sp>
      <p:sp>
        <p:nvSpPr>
          <p:cNvPr id="2053" name="Text Box 5"/>
          <p:cNvSpPr txBox="1">
            <a:spLocks noChangeArrowheads="1"/>
          </p:cNvSpPr>
          <p:nvPr/>
        </p:nvSpPr>
        <p:spPr bwMode="auto">
          <a:xfrm>
            <a:off x="0" y="5181600"/>
            <a:ext cx="9372600" cy="701675"/>
          </a:xfrm>
          <a:prstGeom prst="rect">
            <a:avLst/>
          </a:prstGeom>
          <a:noFill/>
          <a:ln w="9525">
            <a:noFill/>
            <a:miter lim="800000"/>
            <a:headEnd/>
            <a:tailEnd/>
          </a:ln>
        </p:spPr>
        <p:txBody>
          <a:bodyPr>
            <a:spAutoFit/>
          </a:bodyPr>
          <a:lstStyle/>
          <a:p>
            <a:endParaRPr lang="en-US"/>
          </a:p>
        </p:txBody>
      </p:sp>
      <p:pic>
        <p:nvPicPr>
          <p:cNvPr id="2056" name="Picture 8" descr="US_Constitution"/>
          <p:cNvPicPr>
            <a:picLocks noChangeAspect="1" noChangeArrowheads="1"/>
          </p:cNvPicPr>
          <p:nvPr/>
        </p:nvPicPr>
        <p:blipFill>
          <a:blip r:embed="rId3" cstate="print"/>
          <a:srcRect/>
          <a:stretch>
            <a:fillRect/>
          </a:stretch>
        </p:blipFill>
        <p:spPr bwMode="auto">
          <a:xfrm>
            <a:off x="4343400" y="2590800"/>
            <a:ext cx="1600200" cy="1920875"/>
          </a:xfrm>
          <a:prstGeom prst="rect">
            <a:avLst/>
          </a:prstGeom>
          <a:noFill/>
          <a:ln w="9525">
            <a:noFill/>
            <a:miter lim="800000"/>
            <a:headEnd/>
            <a:tailEnd/>
          </a:ln>
        </p:spPr>
      </p:pic>
      <p:sp>
        <p:nvSpPr>
          <p:cNvPr id="18439" name="Text Box 9"/>
          <p:cNvSpPr txBox="1">
            <a:spLocks noChangeArrowheads="1"/>
          </p:cNvSpPr>
          <p:nvPr/>
        </p:nvSpPr>
        <p:spPr bwMode="auto">
          <a:xfrm>
            <a:off x="533400" y="381000"/>
            <a:ext cx="7888288" cy="1311275"/>
          </a:xfrm>
          <a:prstGeom prst="rect">
            <a:avLst/>
          </a:prstGeom>
          <a:noFill/>
          <a:ln w="9525">
            <a:noFill/>
            <a:miter lim="800000"/>
            <a:headEnd/>
            <a:tailEnd/>
          </a:ln>
        </p:spPr>
        <p:txBody>
          <a:bodyPr wrap="none">
            <a:spAutoFit/>
          </a:bodyPr>
          <a:lstStyle/>
          <a:p>
            <a:r>
              <a:rPr lang="en-US"/>
              <a:t>Questions about the 14</a:t>
            </a:r>
            <a:r>
              <a:rPr lang="en-US" baseline="30000"/>
              <a:t>th</a:t>
            </a:r>
            <a:r>
              <a:rPr lang="en-US"/>
              <a:t> Amendment </a:t>
            </a:r>
          </a:p>
          <a:p>
            <a:r>
              <a:rPr lang="en-US"/>
              <a:t>What’s due process?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gtEl>
                                        <p:attrNameLst>
                                          <p:attrName>style.visibility</p:attrName>
                                        </p:attrNameLst>
                                      </p:cBhvr>
                                      <p:to>
                                        <p:strVal val="visible"/>
                                      </p:to>
                                    </p:set>
                                    <p:anim calcmode="lin" valueType="num">
                                      <p:cBhvr additive="base">
                                        <p:cTn id="13" dur="500" fill="hold"/>
                                        <p:tgtEl>
                                          <p:spTgt spid="2051"/>
                                        </p:tgtEl>
                                        <p:attrNameLst>
                                          <p:attrName>ppt_x</p:attrName>
                                        </p:attrNameLst>
                                      </p:cBhvr>
                                      <p:tavLst>
                                        <p:tav tm="0">
                                          <p:val>
                                            <p:strVal val="0-#ppt_w/2"/>
                                          </p:val>
                                        </p:tav>
                                        <p:tav tm="100000">
                                          <p:val>
                                            <p:strVal val="#ppt_x"/>
                                          </p:val>
                                        </p:tav>
                                      </p:tavLst>
                                    </p:anim>
                                    <p:anim calcmode="lin" valueType="num">
                                      <p:cBhvr additive="base">
                                        <p:cTn id="14" dur="500" fill="hold"/>
                                        <p:tgtEl>
                                          <p:spTgt spid="205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056"/>
                                        </p:tgtEl>
                                        <p:attrNameLst>
                                          <p:attrName>style.visibility</p:attrName>
                                        </p:attrNameLst>
                                      </p:cBhvr>
                                      <p:to>
                                        <p:strVal val="visible"/>
                                      </p:to>
                                    </p:set>
                                    <p:anim calcmode="lin" valueType="num">
                                      <p:cBhvr additive="base">
                                        <p:cTn id="19" dur="500" fill="hold"/>
                                        <p:tgtEl>
                                          <p:spTgt spid="2056"/>
                                        </p:tgtEl>
                                        <p:attrNameLst>
                                          <p:attrName>ppt_x</p:attrName>
                                        </p:attrNameLst>
                                      </p:cBhvr>
                                      <p:tavLst>
                                        <p:tav tm="0">
                                          <p:val>
                                            <p:strVal val="0-#ppt_w/2"/>
                                          </p:val>
                                        </p:tav>
                                        <p:tav tm="100000">
                                          <p:val>
                                            <p:strVal val="#ppt_x"/>
                                          </p:val>
                                        </p:tav>
                                      </p:tavLst>
                                    </p:anim>
                                    <p:anim calcmode="lin" valueType="num">
                                      <p:cBhvr additive="base">
                                        <p:cTn id="20" dur="500" fill="hold"/>
                                        <p:tgtEl>
                                          <p:spTgt spid="205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2"/>
                                        </p:tgtEl>
                                        <p:attrNameLst>
                                          <p:attrName>style.visibility</p:attrName>
                                        </p:attrNameLst>
                                      </p:cBhvr>
                                      <p:to>
                                        <p:strVal val="visible"/>
                                      </p:to>
                                    </p:set>
                                    <p:anim calcmode="lin" valueType="num">
                                      <p:cBhvr additive="base">
                                        <p:cTn id="25" dur="500" fill="hold"/>
                                        <p:tgtEl>
                                          <p:spTgt spid="2052"/>
                                        </p:tgtEl>
                                        <p:attrNameLst>
                                          <p:attrName>ppt_x</p:attrName>
                                        </p:attrNameLst>
                                      </p:cBhvr>
                                      <p:tavLst>
                                        <p:tav tm="0">
                                          <p:val>
                                            <p:strVal val="0-#ppt_w/2"/>
                                          </p:val>
                                        </p:tav>
                                        <p:tav tm="100000">
                                          <p:val>
                                            <p:strVal val="#ppt_x"/>
                                          </p:val>
                                        </p:tav>
                                      </p:tavLst>
                                    </p:anim>
                                    <p:anim calcmode="lin" valueType="num">
                                      <p:cBhvr additive="base">
                                        <p:cTn id="26"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nodePh="1">
                                  <p:stCondLst>
                                    <p:cond delay="0"/>
                                  </p:stCondLst>
                                  <p:endCondLst>
                                    <p:cond evt="begin" delay="0">
                                      <p:tn val="29"/>
                                    </p:cond>
                                  </p:endCondLst>
                                  <p:childTnLst>
                                    <p:set>
                                      <p:cBhvr>
                                        <p:cTn id="30" dur="1" fill="hold">
                                          <p:stCondLst>
                                            <p:cond delay="0"/>
                                          </p:stCondLst>
                                        </p:cTn>
                                        <p:tgtEl>
                                          <p:spTgt spid="2053"/>
                                        </p:tgtEl>
                                        <p:attrNameLst>
                                          <p:attrName>style.visibility</p:attrName>
                                        </p:attrNameLst>
                                      </p:cBhvr>
                                      <p:to>
                                        <p:strVal val="visible"/>
                                      </p:to>
                                    </p:set>
                                    <p:anim calcmode="lin" valueType="num">
                                      <p:cBhvr additive="base">
                                        <p:cTn id="31" dur="500" fill="hold"/>
                                        <p:tgtEl>
                                          <p:spTgt spid="2053"/>
                                        </p:tgtEl>
                                        <p:attrNameLst>
                                          <p:attrName>ppt_x</p:attrName>
                                        </p:attrNameLst>
                                      </p:cBhvr>
                                      <p:tavLst>
                                        <p:tav tm="0">
                                          <p:val>
                                            <p:strVal val="0-#ppt_w/2"/>
                                          </p:val>
                                        </p:tav>
                                        <p:tav tm="100000">
                                          <p:val>
                                            <p:strVal val="#ppt_x"/>
                                          </p:val>
                                        </p:tav>
                                      </p:tavLst>
                                    </p:anim>
                                    <p:anim calcmode="lin" valueType="num">
                                      <p:cBhvr additive="base">
                                        <p:cTn id="32"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autoUpdateAnimBg="0"/>
      <p:bldP spid="2052" grpId="0" autoUpdateAnimBg="0"/>
      <p:bldP spid="205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81000" y="457200"/>
            <a:ext cx="7924800" cy="1187450"/>
          </a:xfrm>
          <a:prstGeom prst="rect">
            <a:avLst/>
          </a:prstGeom>
          <a:noFill/>
          <a:ln w="9525">
            <a:noFill/>
            <a:miter lim="800000"/>
            <a:headEnd/>
            <a:tailEnd/>
          </a:ln>
        </p:spPr>
        <p:txBody>
          <a:bodyPr>
            <a:spAutoFit/>
          </a:bodyPr>
          <a:lstStyle/>
          <a:p>
            <a:r>
              <a:rPr lang="en-US" sz="2400"/>
              <a:t>What is the facially plain meaning of the words </a:t>
            </a:r>
            <a:r>
              <a:rPr lang="en-US" sz="2400" i="1">
                <a:cs typeface="Times New Roman" pitchFamily="18" charset="0"/>
              </a:rPr>
              <a:t>deprive any person of life, liberty, or property, without due process of law”</a:t>
            </a:r>
          </a:p>
          <a:p>
            <a:endParaRPr lang="en-US" sz="2400"/>
          </a:p>
        </p:txBody>
      </p:sp>
      <p:sp>
        <p:nvSpPr>
          <p:cNvPr id="4099" name="Text Box 3"/>
          <p:cNvSpPr txBox="1">
            <a:spLocks noChangeArrowheads="1"/>
          </p:cNvSpPr>
          <p:nvPr/>
        </p:nvSpPr>
        <p:spPr bwMode="auto">
          <a:xfrm>
            <a:off x="1143000" y="1447800"/>
            <a:ext cx="6705600" cy="1187450"/>
          </a:xfrm>
          <a:prstGeom prst="rect">
            <a:avLst/>
          </a:prstGeom>
          <a:noFill/>
          <a:ln w="9525">
            <a:noFill/>
            <a:miter lim="800000"/>
            <a:headEnd/>
            <a:tailEnd/>
          </a:ln>
        </p:spPr>
        <p:txBody>
          <a:bodyPr>
            <a:spAutoFit/>
          </a:bodyPr>
          <a:lstStyle/>
          <a:p>
            <a:r>
              <a:rPr lang="en-US" sz="2400">
                <a:cs typeface="Times New Roman" pitchFamily="18" charset="0"/>
              </a:rPr>
              <a:t>a state has to use sufficiently </a:t>
            </a:r>
            <a:r>
              <a:rPr lang="en-US" sz="2400" i="1">
                <a:cs typeface="Times New Roman" pitchFamily="18" charset="0"/>
              </a:rPr>
              <a:t>fair and just legal procedures</a:t>
            </a:r>
            <a:r>
              <a:rPr lang="en-US" sz="2400">
                <a:cs typeface="Times New Roman" pitchFamily="18" charset="0"/>
              </a:rPr>
              <a:t> whenever it is going to lawfully take away a persons life, freedom or possessions.</a:t>
            </a:r>
            <a:r>
              <a:rPr lang="en-US" sz="2400"/>
              <a:t> </a:t>
            </a:r>
          </a:p>
        </p:txBody>
      </p:sp>
      <p:sp>
        <p:nvSpPr>
          <p:cNvPr id="4100" name="Text Box 4"/>
          <p:cNvSpPr txBox="1">
            <a:spLocks noChangeArrowheads="1"/>
          </p:cNvSpPr>
          <p:nvPr/>
        </p:nvSpPr>
        <p:spPr bwMode="auto">
          <a:xfrm>
            <a:off x="609600" y="2743200"/>
            <a:ext cx="8534400" cy="822325"/>
          </a:xfrm>
          <a:prstGeom prst="rect">
            <a:avLst/>
          </a:prstGeom>
          <a:noFill/>
          <a:ln w="9525">
            <a:noFill/>
            <a:miter lim="800000"/>
            <a:headEnd/>
            <a:tailEnd/>
          </a:ln>
        </p:spPr>
        <p:txBody>
          <a:bodyPr>
            <a:spAutoFit/>
          </a:bodyPr>
          <a:lstStyle/>
          <a:p>
            <a:r>
              <a:rPr lang="en-US" altLang="ja-JP" sz="2400">
                <a:ea typeface="MS Mincho" pitchFamily="49" charset="-128"/>
              </a:rPr>
              <a:t>before a man can be executed, imprisoned or fined for a crime, he must get a fair trial, based on legitimate evidence, with a jury, </a:t>
            </a:r>
            <a:r>
              <a:rPr lang="en-US" altLang="ja-JP" sz="2400" i="1">
                <a:ea typeface="MS Mincho" pitchFamily="49" charset="-128"/>
              </a:rPr>
              <a:t>etc.</a:t>
            </a:r>
            <a:r>
              <a:rPr lang="en-US" altLang="ja-JP" sz="2400">
                <a:ea typeface="MS Mincho" pitchFamily="49" charset="-128"/>
              </a:rPr>
              <a:t> </a:t>
            </a:r>
            <a:endParaRPr lang="en-US" sz="2400"/>
          </a:p>
        </p:txBody>
      </p:sp>
      <p:sp>
        <p:nvSpPr>
          <p:cNvPr id="4101" name="Text Box 5"/>
          <p:cNvSpPr txBox="1">
            <a:spLocks noChangeArrowheads="1"/>
          </p:cNvSpPr>
          <p:nvPr/>
        </p:nvSpPr>
        <p:spPr bwMode="auto">
          <a:xfrm>
            <a:off x="533400" y="3810000"/>
            <a:ext cx="7940675" cy="1187450"/>
          </a:xfrm>
          <a:prstGeom prst="rect">
            <a:avLst/>
          </a:prstGeom>
          <a:noFill/>
          <a:ln w="9525">
            <a:noFill/>
            <a:miter lim="800000"/>
            <a:headEnd/>
            <a:tailEnd/>
          </a:ln>
        </p:spPr>
        <p:txBody>
          <a:bodyPr>
            <a:spAutoFit/>
          </a:bodyPr>
          <a:lstStyle/>
          <a:p>
            <a:r>
              <a:rPr lang="en-US" altLang="ja-JP" sz="2400" b="1">
                <a:ea typeface="MS Mincho" pitchFamily="49" charset="-128"/>
              </a:rPr>
              <a:t>These are procedural or "process" rights, like the ones Congress has to abide by in the ______ of ________</a:t>
            </a:r>
          </a:p>
          <a:p>
            <a:endParaRPr lang="en-US" sz="2400" b="1"/>
          </a:p>
        </p:txBody>
      </p:sp>
      <p:pic>
        <p:nvPicPr>
          <p:cNvPr id="4104" name="Picture 8" descr="tbj_jury">
            <a:hlinkClick r:id="rId3"/>
          </p:cNvPr>
          <p:cNvPicPr>
            <a:picLocks noChangeAspect="1" noChangeArrowheads="1"/>
          </p:cNvPicPr>
          <p:nvPr/>
        </p:nvPicPr>
        <p:blipFill>
          <a:blip r:embed="rId4" cstate="print"/>
          <a:srcRect/>
          <a:stretch>
            <a:fillRect/>
          </a:stretch>
        </p:blipFill>
        <p:spPr bwMode="auto">
          <a:xfrm>
            <a:off x="6019800" y="4876800"/>
            <a:ext cx="2084388" cy="1762125"/>
          </a:xfrm>
          <a:prstGeom prst="rect">
            <a:avLst/>
          </a:prstGeom>
          <a:noFill/>
          <a:ln w="9525">
            <a:noFill/>
            <a:miter lim="800000"/>
            <a:headEnd/>
            <a:tailEnd/>
          </a:ln>
        </p:spPr>
      </p:pic>
      <p:pic>
        <p:nvPicPr>
          <p:cNvPr id="4106" name="Picture 10" descr="july01lebx31x1">
            <a:hlinkClick r:id="rId5"/>
          </p:cNvPr>
          <p:cNvPicPr>
            <a:picLocks noChangeAspect="1" noChangeArrowheads="1"/>
          </p:cNvPicPr>
          <p:nvPr/>
        </p:nvPicPr>
        <p:blipFill>
          <a:blip r:embed="rId6" cstate="print"/>
          <a:srcRect/>
          <a:stretch>
            <a:fillRect/>
          </a:stretch>
        </p:blipFill>
        <p:spPr bwMode="auto">
          <a:xfrm>
            <a:off x="1981200" y="4800600"/>
            <a:ext cx="1682750" cy="1903413"/>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additive="base">
                                        <p:cTn id="13" dur="500" fill="hold"/>
                                        <p:tgtEl>
                                          <p:spTgt spid="4099"/>
                                        </p:tgtEl>
                                        <p:attrNameLst>
                                          <p:attrName>ppt_x</p:attrName>
                                        </p:attrNameLst>
                                      </p:cBhvr>
                                      <p:tavLst>
                                        <p:tav tm="0">
                                          <p:val>
                                            <p:strVal val="0-#ppt_w/2"/>
                                          </p:val>
                                        </p:tav>
                                        <p:tav tm="100000">
                                          <p:val>
                                            <p:strVal val="#ppt_x"/>
                                          </p:val>
                                        </p:tav>
                                      </p:tavLst>
                                    </p:anim>
                                    <p:anim calcmode="lin" valueType="num">
                                      <p:cBhvr additive="base">
                                        <p:cTn id="14" dur="500" fill="hold"/>
                                        <p:tgtEl>
                                          <p:spTgt spid="409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0"/>
                                        </p:tgtEl>
                                        <p:attrNameLst>
                                          <p:attrName>style.visibility</p:attrName>
                                        </p:attrNameLst>
                                      </p:cBhvr>
                                      <p:to>
                                        <p:strVal val="visible"/>
                                      </p:to>
                                    </p:set>
                                    <p:anim calcmode="lin" valueType="num">
                                      <p:cBhvr additive="base">
                                        <p:cTn id="19" dur="500" fill="hold"/>
                                        <p:tgtEl>
                                          <p:spTgt spid="4100"/>
                                        </p:tgtEl>
                                        <p:attrNameLst>
                                          <p:attrName>ppt_x</p:attrName>
                                        </p:attrNameLst>
                                      </p:cBhvr>
                                      <p:tavLst>
                                        <p:tav tm="0">
                                          <p:val>
                                            <p:strVal val="0-#ppt_w/2"/>
                                          </p:val>
                                        </p:tav>
                                        <p:tav tm="100000">
                                          <p:val>
                                            <p:strVal val="#ppt_x"/>
                                          </p:val>
                                        </p:tav>
                                      </p:tavLst>
                                    </p:anim>
                                    <p:anim calcmode="lin" valueType="num">
                                      <p:cBhvr additive="base">
                                        <p:cTn id="20"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1"/>
                                        </p:tgtEl>
                                        <p:attrNameLst>
                                          <p:attrName>style.visibility</p:attrName>
                                        </p:attrNameLst>
                                      </p:cBhvr>
                                      <p:to>
                                        <p:strVal val="visible"/>
                                      </p:to>
                                    </p:set>
                                    <p:anim calcmode="lin" valueType="num">
                                      <p:cBhvr additive="base">
                                        <p:cTn id="25" dur="500" fill="hold"/>
                                        <p:tgtEl>
                                          <p:spTgt spid="4101"/>
                                        </p:tgtEl>
                                        <p:attrNameLst>
                                          <p:attrName>ppt_x</p:attrName>
                                        </p:attrNameLst>
                                      </p:cBhvr>
                                      <p:tavLst>
                                        <p:tav tm="0">
                                          <p:val>
                                            <p:strVal val="0-#ppt_w/2"/>
                                          </p:val>
                                        </p:tav>
                                        <p:tav tm="100000">
                                          <p:val>
                                            <p:strVal val="#ppt_x"/>
                                          </p:val>
                                        </p:tav>
                                      </p:tavLst>
                                    </p:anim>
                                    <p:anim calcmode="lin" valueType="num">
                                      <p:cBhvr additive="base">
                                        <p:cTn id="26" dur="500" fill="hold"/>
                                        <p:tgtEl>
                                          <p:spTgt spid="410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104"/>
                                        </p:tgtEl>
                                        <p:attrNameLst>
                                          <p:attrName>style.visibility</p:attrName>
                                        </p:attrNameLst>
                                      </p:cBhvr>
                                      <p:to>
                                        <p:strVal val="visible"/>
                                      </p:to>
                                    </p:set>
                                    <p:anim calcmode="lin" valueType="num">
                                      <p:cBhvr additive="base">
                                        <p:cTn id="31" dur="500" fill="hold"/>
                                        <p:tgtEl>
                                          <p:spTgt spid="4104"/>
                                        </p:tgtEl>
                                        <p:attrNameLst>
                                          <p:attrName>ppt_x</p:attrName>
                                        </p:attrNameLst>
                                      </p:cBhvr>
                                      <p:tavLst>
                                        <p:tav tm="0">
                                          <p:val>
                                            <p:strVal val="0-#ppt_w/2"/>
                                          </p:val>
                                        </p:tav>
                                        <p:tav tm="100000">
                                          <p:val>
                                            <p:strVal val="#ppt_x"/>
                                          </p:val>
                                        </p:tav>
                                      </p:tavLst>
                                    </p:anim>
                                    <p:anim calcmode="lin" valueType="num">
                                      <p:cBhvr additive="base">
                                        <p:cTn id="32" dur="500" fill="hold"/>
                                        <p:tgtEl>
                                          <p:spTgt spid="410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106"/>
                                        </p:tgtEl>
                                        <p:attrNameLst>
                                          <p:attrName>style.visibility</p:attrName>
                                        </p:attrNameLst>
                                      </p:cBhvr>
                                      <p:to>
                                        <p:strVal val="visible"/>
                                      </p:to>
                                    </p:set>
                                    <p:anim calcmode="lin" valueType="num">
                                      <p:cBhvr additive="base">
                                        <p:cTn id="37" dur="500" fill="hold"/>
                                        <p:tgtEl>
                                          <p:spTgt spid="4106"/>
                                        </p:tgtEl>
                                        <p:attrNameLst>
                                          <p:attrName>ppt_x</p:attrName>
                                        </p:attrNameLst>
                                      </p:cBhvr>
                                      <p:tavLst>
                                        <p:tav tm="0">
                                          <p:val>
                                            <p:strVal val="0-#ppt_w/2"/>
                                          </p:val>
                                        </p:tav>
                                        <p:tav tm="100000">
                                          <p:val>
                                            <p:strVal val="#ppt_x"/>
                                          </p:val>
                                        </p:tav>
                                      </p:tavLst>
                                    </p:anim>
                                    <p:anim calcmode="lin" valueType="num">
                                      <p:cBhvr additive="base">
                                        <p:cTn id="38" dur="500" fill="hold"/>
                                        <p:tgtEl>
                                          <p:spTgt spid="41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utoUpdateAnimBg="0"/>
      <p:bldP spid="4100" grpId="0" autoUpdateAnimBg="0"/>
      <p:bldP spid="410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676400" y="117475"/>
            <a:ext cx="5010150" cy="519113"/>
          </a:xfrm>
          <a:prstGeom prst="rect">
            <a:avLst/>
          </a:prstGeom>
          <a:noFill/>
          <a:ln w="9525">
            <a:noFill/>
            <a:miter lim="800000"/>
            <a:headEnd/>
            <a:tailEnd/>
          </a:ln>
        </p:spPr>
        <p:txBody>
          <a:bodyPr>
            <a:spAutoFit/>
          </a:bodyPr>
          <a:lstStyle/>
          <a:p>
            <a:pPr algn="ctr"/>
            <a:r>
              <a:rPr lang="en-US" sz="2800" b="1">
                <a:cs typeface="Times New Roman" pitchFamily="18" charset="0"/>
              </a:rPr>
              <a:t>Substantive Due Process</a:t>
            </a:r>
            <a:r>
              <a:rPr lang="en-US" sz="2400">
                <a:cs typeface="Times New Roman" pitchFamily="18" charset="0"/>
              </a:rPr>
              <a:t> </a:t>
            </a:r>
          </a:p>
        </p:txBody>
      </p:sp>
      <p:sp>
        <p:nvSpPr>
          <p:cNvPr id="5125" name="Text Box 5"/>
          <p:cNvSpPr txBox="1">
            <a:spLocks noChangeArrowheads="1"/>
          </p:cNvSpPr>
          <p:nvPr/>
        </p:nvSpPr>
        <p:spPr bwMode="auto">
          <a:xfrm>
            <a:off x="304800" y="3546475"/>
            <a:ext cx="8382000" cy="1187450"/>
          </a:xfrm>
          <a:prstGeom prst="rect">
            <a:avLst/>
          </a:prstGeom>
          <a:noFill/>
          <a:ln w="9525">
            <a:noFill/>
            <a:miter lim="800000"/>
            <a:headEnd/>
            <a:tailEnd/>
          </a:ln>
        </p:spPr>
        <p:txBody>
          <a:bodyPr>
            <a:spAutoFit/>
          </a:bodyPr>
          <a:lstStyle/>
          <a:p>
            <a:r>
              <a:rPr lang="en-US" sz="2400">
                <a:cs typeface="Times New Roman" pitchFamily="18" charset="0"/>
              </a:rPr>
              <a:t>The doctrine of Substantive Due Process holds that the Due Process Clause not only requires "due process," that is, basic </a:t>
            </a:r>
            <a:r>
              <a:rPr lang="en-US" sz="2400" i="1">
                <a:cs typeface="Times New Roman" pitchFamily="18" charset="0"/>
              </a:rPr>
              <a:t>procedural</a:t>
            </a:r>
            <a:r>
              <a:rPr lang="en-US" sz="2400">
                <a:cs typeface="Times New Roman" pitchFamily="18" charset="0"/>
              </a:rPr>
              <a:t> rights, but that it also protects basic </a:t>
            </a:r>
            <a:r>
              <a:rPr lang="en-US" sz="2400" i="1">
                <a:cs typeface="Times New Roman" pitchFamily="18" charset="0"/>
              </a:rPr>
              <a:t>substantive</a:t>
            </a:r>
            <a:r>
              <a:rPr lang="en-US" sz="2400">
                <a:cs typeface="Times New Roman" pitchFamily="18" charset="0"/>
              </a:rPr>
              <a:t> rights</a:t>
            </a:r>
            <a:r>
              <a:rPr lang="en-US" sz="2400"/>
              <a:t> </a:t>
            </a:r>
          </a:p>
        </p:txBody>
      </p:sp>
      <p:sp>
        <p:nvSpPr>
          <p:cNvPr id="5127" name="Text Box 7"/>
          <p:cNvSpPr txBox="1">
            <a:spLocks noChangeArrowheads="1"/>
          </p:cNvSpPr>
          <p:nvPr/>
        </p:nvSpPr>
        <p:spPr bwMode="auto">
          <a:xfrm>
            <a:off x="381000" y="4575175"/>
            <a:ext cx="8001000" cy="2282825"/>
          </a:xfrm>
          <a:prstGeom prst="rect">
            <a:avLst/>
          </a:prstGeom>
          <a:noFill/>
          <a:ln w="9525">
            <a:noFill/>
            <a:miter lim="800000"/>
            <a:headEnd/>
            <a:tailEnd/>
          </a:ln>
        </p:spPr>
        <p:txBody>
          <a:bodyPr>
            <a:spAutoFit/>
          </a:bodyPr>
          <a:lstStyle/>
          <a:p>
            <a:endParaRPr lang="en-US" sz="2400">
              <a:cs typeface="Times New Roman" pitchFamily="18" charset="0"/>
            </a:endParaRPr>
          </a:p>
          <a:p>
            <a:r>
              <a:rPr lang="en-US" sz="2400">
                <a:cs typeface="Times New Roman" pitchFamily="18" charset="0"/>
              </a:rPr>
              <a:t> not enough that govt. use fair procedures in denying life, liberty, and property; the </a:t>
            </a:r>
            <a:r>
              <a:rPr lang="en-US" sz="2400" b="1">
                <a:cs typeface="Times New Roman" pitchFamily="18" charset="0"/>
              </a:rPr>
              <a:t>law themselves</a:t>
            </a:r>
            <a:r>
              <a:rPr lang="en-US" sz="2400">
                <a:cs typeface="Times New Roman" pitchFamily="18" charset="0"/>
              </a:rPr>
              <a:t> that enable govt. to do so </a:t>
            </a:r>
            <a:r>
              <a:rPr lang="en-US" sz="2400" b="1">
                <a:cs typeface="Times New Roman" pitchFamily="18" charset="0"/>
              </a:rPr>
              <a:t>must be fair</a:t>
            </a:r>
            <a:r>
              <a:rPr lang="en-US" sz="2400">
                <a:cs typeface="Times New Roman" pitchFamily="18" charset="0"/>
              </a:rPr>
              <a:t>—if the govt takes away life, lib or property, it </a:t>
            </a:r>
            <a:r>
              <a:rPr lang="en-US" sz="2400" b="1">
                <a:cs typeface="Times New Roman" pitchFamily="18" charset="0"/>
              </a:rPr>
              <a:t>must have appropriate</a:t>
            </a:r>
            <a:r>
              <a:rPr lang="en-US" sz="2400">
                <a:cs typeface="Times New Roman" pitchFamily="18" charset="0"/>
              </a:rPr>
              <a:t> justification to do so.</a:t>
            </a:r>
          </a:p>
          <a:p>
            <a:endParaRPr lang="en-US" sz="2400"/>
          </a:p>
        </p:txBody>
      </p:sp>
      <p:sp>
        <p:nvSpPr>
          <p:cNvPr id="5128" name="Text Box 8"/>
          <p:cNvSpPr txBox="1">
            <a:spLocks noChangeArrowheads="1"/>
          </p:cNvSpPr>
          <p:nvPr/>
        </p:nvSpPr>
        <p:spPr bwMode="auto">
          <a:xfrm>
            <a:off x="669925" y="6324600"/>
            <a:ext cx="3787775" cy="457200"/>
          </a:xfrm>
          <a:prstGeom prst="rect">
            <a:avLst/>
          </a:prstGeom>
          <a:noFill/>
          <a:ln w="9525">
            <a:noFill/>
            <a:miter lim="800000"/>
            <a:headEnd/>
            <a:tailEnd/>
          </a:ln>
        </p:spPr>
        <p:txBody>
          <a:bodyPr>
            <a:spAutoFit/>
          </a:bodyPr>
          <a:lstStyle/>
          <a:p>
            <a:r>
              <a:rPr lang="en-US" sz="2400"/>
              <a:t>Regardless of the procedures </a:t>
            </a:r>
          </a:p>
        </p:txBody>
      </p:sp>
      <p:pic>
        <p:nvPicPr>
          <p:cNvPr id="5130" name="Picture 10" descr="15hill184"/>
          <p:cNvPicPr>
            <a:picLocks noChangeAspect="1" noChangeArrowheads="1"/>
          </p:cNvPicPr>
          <p:nvPr/>
        </p:nvPicPr>
        <p:blipFill>
          <a:blip r:embed="rId3" cstate="print"/>
          <a:srcRect/>
          <a:stretch>
            <a:fillRect/>
          </a:stretch>
        </p:blipFill>
        <p:spPr bwMode="auto">
          <a:xfrm>
            <a:off x="4953000" y="685800"/>
            <a:ext cx="2103438" cy="2846388"/>
          </a:xfrm>
          <a:prstGeom prst="rect">
            <a:avLst/>
          </a:prstGeom>
          <a:noFill/>
          <a:ln w="9525">
            <a:noFill/>
            <a:miter lim="800000"/>
            <a:headEnd/>
            <a:tailEnd/>
          </a:ln>
        </p:spPr>
      </p:pic>
      <p:pic>
        <p:nvPicPr>
          <p:cNvPr id="5131" name="Picture 11" descr="15roberts"/>
          <p:cNvPicPr>
            <a:picLocks noChangeAspect="1" noChangeArrowheads="1"/>
          </p:cNvPicPr>
          <p:nvPr/>
        </p:nvPicPr>
        <p:blipFill>
          <a:blip r:embed="rId4" cstate="print"/>
          <a:srcRect/>
          <a:stretch>
            <a:fillRect/>
          </a:stretch>
        </p:blipFill>
        <p:spPr bwMode="auto">
          <a:xfrm>
            <a:off x="609600" y="533400"/>
            <a:ext cx="2103438" cy="30638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30"/>
                                        </p:tgtEl>
                                        <p:attrNameLst>
                                          <p:attrName>style.visibility</p:attrName>
                                        </p:attrNameLst>
                                      </p:cBhvr>
                                      <p:to>
                                        <p:strVal val="visible"/>
                                      </p:to>
                                    </p:set>
                                    <p:anim calcmode="lin" valueType="num">
                                      <p:cBhvr additive="base">
                                        <p:cTn id="13" dur="500" fill="hold"/>
                                        <p:tgtEl>
                                          <p:spTgt spid="5130"/>
                                        </p:tgtEl>
                                        <p:attrNameLst>
                                          <p:attrName>ppt_x</p:attrName>
                                        </p:attrNameLst>
                                      </p:cBhvr>
                                      <p:tavLst>
                                        <p:tav tm="0">
                                          <p:val>
                                            <p:strVal val="0-#ppt_w/2"/>
                                          </p:val>
                                        </p:tav>
                                        <p:tav tm="100000">
                                          <p:val>
                                            <p:strVal val="#ppt_x"/>
                                          </p:val>
                                        </p:tav>
                                      </p:tavLst>
                                    </p:anim>
                                    <p:anim calcmode="lin" valueType="num">
                                      <p:cBhvr additive="base">
                                        <p:cTn id="14" dur="500" fill="hold"/>
                                        <p:tgtEl>
                                          <p:spTgt spid="513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131"/>
                                        </p:tgtEl>
                                        <p:attrNameLst>
                                          <p:attrName>style.visibility</p:attrName>
                                        </p:attrNameLst>
                                      </p:cBhvr>
                                      <p:to>
                                        <p:strVal val="visible"/>
                                      </p:to>
                                    </p:set>
                                    <p:anim calcmode="lin" valueType="num">
                                      <p:cBhvr additive="base">
                                        <p:cTn id="19" dur="500" fill="hold"/>
                                        <p:tgtEl>
                                          <p:spTgt spid="5131"/>
                                        </p:tgtEl>
                                        <p:attrNameLst>
                                          <p:attrName>ppt_x</p:attrName>
                                        </p:attrNameLst>
                                      </p:cBhvr>
                                      <p:tavLst>
                                        <p:tav tm="0">
                                          <p:val>
                                            <p:strVal val="0-#ppt_w/2"/>
                                          </p:val>
                                        </p:tav>
                                        <p:tav tm="100000">
                                          <p:val>
                                            <p:strVal val="#ppt_x"/>
                                          </p:val>
                                        </p:tav>
                                      </p:tavLst>
                                    </p:anim>
                                    <p:anim calcmode="lin" valueType="num">
                                      <p:cBhvr additive="base">
                                        <p:cTn id="20"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5"/>
                                        </p:tgtEl>
                                        <p:attrNameLst>
                                          <p:attrName>style.visibility</p:attrName>
                                        </p:attrNameLst>
                                      </p:cBhvr>
                                      <p:to>
                                        <p:strVal val="visible"/>
                                      </p:to>
                                    </p:set>
                                    <p:anim calcmode="lin" valueType="num">
                                      <p:cBhvr additive="base">
                                        <p:cTn id="25" dur="500" fill="hold"/>
                                        <p:tgtEl>
                                          <p:spTgt spid="5125"/>
                                        </p:tgtEl>
                                        <p:attrNameLst>
                                          <p:attrName>ppt_x</p:attrName>
                                        </p:attrNameLst>
                                      </p:cBhvr>
                                      <p:tavLst>
                                        <p:tav tm="0">
                                          <p:val>
                                            <p:strVal val="0-#ppt_w/2"/>
                                          </p:val>
                                        </p:tav>
                                        <p:tav tm="100000">
                                          <p:val>
                                            <p:strVal val="#ppt_x"/>
                                          </p:val>
                                        </p:tav>
                                      </p:tavLst>
                                    </p:anim>
                                    <p:anim calcmode="lin" valueType="num">
                                      <p:cBhvr additive="base">
                                        <p:cTn id="26"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7"/>
                                        </p:tgtEl>
                                        <p:attrNameLst>
                                          <p:attrName>style.visibility</p:attrName>
                                        </p:attrNameLst>
                                      </p:cBhvr>
                                      <p:to>
                                        <p:strVal val="visible"/>
                                      </p:to>
                                    </p:set>
                                    <p:anim calcmode="lin" valueType="num">
                                      <p:cBhvr additive="base">
                                        <p:cTn id="31" dur="500" fill="hold"/>
                                        <p:tgtEl>
                                          <p:spTgt spid="5127"/>
                                        </p:tgtEl>
                                        <p:attrNameLst>
                                          <p:attrName>ppt_x</p:attrName>
                                        </p:attrNameLst>
                                      </p:cBhvr>
                                      <p:tavLst>
                                        <p:tav tm="0">
                                          <p:val>
                                            <p:strVal val="0-#ppt_w/2"/>
                                          </p:val>
                                        </p:tav>
                                        <p:tav tm="100000">
                                          <p:val>
                                            <p:strVal val="#ppt_x"/>
                                          </p:val>
                                        </p:tav>
                                      </p:tavLst>
                                    </p:anim>
                                    <p:anim calcmode="lin" valueType="num">
                                      <p:cBhvr additive="base">
                                        <p:cTn id="32"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8"/>
                                        </p:tgtEl>
                                        <p:attrNameLst>
                                          <p:attrName>style.visibility</p:attrName>
                                        </p:attrNameLst>
                                      </p:cBhvr>
                                      <p:to>
                                        <p:strVal val="visible"/>
                                      </p:to>
                                    </p:set>
                                    <p:anim calcmode="lin" valueType="num">
                                      <p:cBhvr additive="base">
                                        <p:cTn id="37" dur="500" fill="hold"/>
                                        <p:tgtEl>
                                          <p:spTgt spid="5128"/>
                                        </p:tgtEl>
                                        <p:attrNameLst>
                                          <p:attrName>ppt_x</p:attrName>
                                        </p:attrNameLst>
                                      </p:cBhvr>
                                      <p:tavLst>
                                        <p:tav tm="0">
                                          <p:val>
                                            <p:strVal val="0-#ppt_w/2"/>
                                          </p:val>
                                        </p:tav>
                                        <p:tav tm="100000">
                                          <p:val>
                                            <p:strVal val="#ppt_x"/>
                                          </p:val>
                                        </p:tav>
                                      </p:tavLst>
                                    </p:anim>
                                    <p:anim calcmode="lin" valueType="num">
                                      <p:cBhvr additive="base">
                                        <p:cTn id="38"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5" grpId="0" autoUpdateAnimBg="0"/>
      <p:bldP spid="5127" grpId="0" autoUpdateAnimBg="0"/>
      <p:bldP spid="512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355725" y="2708275"/>
            <a:ext cx="184150" cy="457200"/>
          </a:xfrm>
          <a:prstGeom prst="rect">
            <a:avLst/>
          </a:prstGeom>
          <a:noFill/>
          <a:ln w="9525">
            <a:noFill/>
            <a:miter lim="800000"/>
            <a:headEnd/>
            <a:tailEnd/>
          </a:ln>
        </p:spPr>
        <p:txBody>
          <a:bodyPr wrap="none">
            <a:spAutoFit/>
          </a:bodyPr>
          <a:lstStyle/>
          <a:p>
            <a:endParaRPr lang="en-US" sz="2400"/>
          </a:p>
        </p:txBody>
      </p:sp>
      <p:sp>
        <p:nvSpPr>
          <p:cNvPr id="6147" name="Text Box 3"/>
          <p:cNvSpPr txBox="1">
            <a:spLocks noChangeArrowheads="1"/>
          </p:cNvSpPr>
          <p:nvPr/>
        </p:nvSpPr>
        <p:spPr bwMode="auto">
          <a:xfrm>
            <a:off x="974725" y="4940300"/>
            <a:ext cx="7940675" cy="1917700"/>
          </a:xfrm>
          <a:prstGeom prst="rect">
            <a:avLst/>
          </a:prstGeom>
          <a:noFill/>
          <a:ln w="9525">
            <a:noFill/>
            <a:miter lim="800000"/>
            <a:headEnd/>
            <a:tailEnd/>
          </a:ln>
        </p:spPr>
        <p:txBody>
          <a:bodyPr>
            <a:spAutoFit/>
          </a:bodyPr>
          <a:lstStyle/>
          <a:p>
            <a:r>
              <a:rPr lang="en-US" altLang="ja-JP" sz="2400">
                <a:ea typeface="MS Mincho" pitchFamily="49" charset="-128"/>
              </a:rPr>
              <a:t>"Procedural" rights are special rights that, instead, dictate </a:t>
            </a:r>
            <a:r>
              <a:rPr lang="en-US" altLang="ja-JP" sz="2400" i="1">
                <a:ea typeface="MS Mincho" pitchFamily="49" charset="-128"/>
              </a:rPr>
              <a:t>how</a:t>
            </a:r>
            <a:r>
              <a:rPr lang="en-US" altLang="ja-JP" sz="2400">
                <a:ea typeface="MS Mincho" pitchFamily="49" charset="-128"/>
              </a:rPr>
              <a:t> the government can lawfully go about taking away a person’s freedom or property or life, when the law otherwise gives them the power to do so. </a:t>
            </a:r>
          </a:p>
          <a:p>
            <a:endParaRPr lang="en-US" sz="2400"/>
          </a:p>
        </p:txBody>
      </p:sp>
      <p:sp>
        <p:nvSpPr>
          <p:cNvPr id="6148" name="Text Box 4"/>
          <p:cNvSpPr txBox="1">
            <a:spLocks noChangeArrowheads="1"/>
          </p:cNvSpPr>
          <p:nvPr/>
        </p:nvSpPr>
        <p:spPr bwMode="auto">
          <a:xfrm>
            <a:off x="457200" y="879475"/>
            <a:ext cx="7086600" cy="1917700"/>
          </a:xfrm>
          <a:prstGeom prst="rect">
            <a:avLst/>
          </a:prstGeom>
          <a:noFill/>
          <a:ln w="9525">
            <a:noFill/>
            <a:miter lim="800000"/>
            <a:headEnd/>
            <a:tailEnd/>
          </a:ln>
        </p:spPr>
        <p:txBody>
          <a:bodyPr>
            <a:spAutoFit/>
          </a:bodyPr>
          <a:lstStyle/>
          <a:p>
            <a:r>
              <a:rPr lang="en-US" sz="2400">
                <a:cs typeface="Times New Roman" pitchFamily="18" charset="0"/>
              </a:rPr>
              <a:t>Substantive rights are basic rights that give a person the power to have or to do specific things, even though the government wants something different-- Court roots them in the key phrase “liberty” –found thru incorporation or b/c so “fundamental</a:t>
            </a:r>
            <a:r>
              <a:rPr lang="en-US" sz="2400"/>
              <a:t> </a:t>
            </a:r>
          </a:p>
        </p:txBody>
      </p:sp>
      <p:sp>
        <p:nvSpPr>
          <p:cNvPr id="6149" name="Text Box 5"/>
          <p:cNvSpPr txBox="1">
            <a:spLocks noChangeArrowheads="1"/>
          </p:cNvSpPr>
          <p:nvPr/>
        </p:nvSpPr>
        <p:spPr bwMode="auto">
          <a:xfrm>
            <a:off x="3870325" y="19050"/>
            <a:ext cx="1298575" cy="579438"/>
          </a:xfrm>
          <a:prstGeom prst="rect">
            <a:avLst/>
          </a:prstGeom>
          <a:noFill/>
          <a:ln w="9525">
            <a:noFill/>
            <a:miter lim="800000"/>
            <a:headEnd/>
            <a:tailEnd/>
          </a:ln>
        </p:spPr>
        <p:txBody>
          <a:bodyPr wrap="none">
            <a:spAutoFit/>
          </a:bodyPr>
          <a:lstStyle/>
          <a:p>
            <a:r>
              <a:rPr lang="en-US" sz="3200"/>
              <a:t>So . . .</a:t>
            </a:r>
            <a:r>
              <a:rPr lang="en-US" sz="2400"/>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0-#ppt_w/2"/>
                                          </p:val>
                                        </p:tav>
                                        <p:tav tm="100000">
                                          <p:val>
                                            <p:strVal val="#ppt_x"/>
                                          </p:val>
                                        </p:tav>
                                      </p:tavLst>
                                    </p:anim>
                                    <p:anim calcmode="lin" valueType="num">
                                      <p:cBhvr additive="base">
                                        <p:cTn id="8"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additive="base">
                                        <p:cTn id="13" dur="500" fill="hold"/>
                                        <p:tgtEl>
                                          <p:spTgt spid="6148"/>
                                        </p:tgtEl>
                                        <p:attrNameLst>
                                          <p:attrName>ppt_x</p:attrName>
                                        </p:attrNameLst>
                                      </p:cBhvr>
                                      <p:tavLst>
                                        <p:tav tm="0">
                                          <p:val>
                                            <p:strVal val="0-#ppt_w/2"/>
                                          </p:val>
                                        </p:tav>
                                        <p:tav tm="100000">
                                          <p:val>
                                            <p:strVal val="#ppt_x"/>
                                          </p:val>
                                        </p:tav>
                                      </p:tavLst>
                                    </p:anim>
                                    <p:anim calcmode="lin" valueType="num">
                                      <p:cBhvr additive="base">
                                        <p:cTn id="14"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gtEl>
                                        <p:attrNameLst>
                                          <p:attrName>style.visibility</p:attrName>
                                        </p:attrNameLst>
                                      </p:cBhvr>
                                      <p:to>
                                        <p:strVal val="visible"/>
                                      </p:to>
                                    </p:set>
                                    <p:anim calcmode="lin" valueType="num">
                                      <p:cBhvr additive="base">
                                        <p:cTn id="19" dur="500" fill="hold"/>
                                        <p:tgtEl>
                                          <p:spTgt spid="6147"/>
                                        </p:tgtEl>
                                        <p:attrNameLst>
                                          <p:attrName>ppt_x</p:attrName>
                                        </p:attrNameLst>
                                      </p:cBhvr>
                                      <p:tavLst>
                                        <p:tav tm="0">
                                          <p:val>
                                            <p:strVal val="0-#ppt_w/2"/>
                                          </p:val>
                                        </p:tav>
                                        <p:tav tm="100000">
                                          <p:val>
                                            <p:strVal val="#ppt_x"/>
                                          </p:val>
                                        </p:tav>
                                      </p:tavLst>
                                    </p:anim>
                                    <p:anim calcmode="lin" valueType="num">
                                      <p:cBhvr additive="base">
                                        <p:cTn id="20"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48" grpId="0" autoUpdateAnimBg="0"/>
      <p:bldP spid="614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2133600" y="685800"/>
            <a:ext cx="184150" cy="457200"/>
          </a:xfrm>
          <a:prstGeom prst="rect">
            <a:avLst/>
          </a:prstGeom>
          <a:noFill/>
          <a:ln w="9525">
            <a:noFill/>
            <a:miter lim="800000"/>
            <a:headEnd/>
            <a:tailEnd/>
          </a:ln>
        </p:spPr>
        <p:txBody>
          <a:bodyPr wrap="none">
            <a:spAutoFit/>
          </a:bodyPr>
          <a:lstStyle/>
          <a:p>
            <a:endParaRPr lang="en-US" sz="2400"/>
          </a:p>
        </p:txBody>
      </p:sp>
      <p:sp>
        <p:nvSpPr>
          <p:cNvPr id="8196" name="Text Box 4"/>
          <p:cNvSpPr txBox="1">
            <a:spLocks noChangeArrowheads="1"/>
          </p:cNvSpPr>
          <p:nvPr/>
        </p:nvSpPr>
        <p:spPr bwMode="auto">
          <a:xfrm>
            <a:off x="3260725" y="41275"/>
            <a:ext cx="1384300" cy="457200"/>
          </a:xfrm>
          <a:prstGeom prst="rect">
            <a:avLst/>
          </a:prstGeom>
          <a:noFill/>
          <a:ln w="9525">
            <a:noFill/>
            <a:miter lim="800000"/>
            <a:headEnd/>
            <a:tailEnd/>
          </a:ln>
        </p:spPr>
        <p:txBody>
          <a:bodyPr wrap="none">
            <a:spAutoFit/>
          </a:bodyPr>
          <a:lstStyle/>
          <a:p>
            <a:r>
              <a:rPr lang="en-US" sz="2400"/>
              <a:t>Examples</a:t>
            </a:r>
          </a:p>
        </p:txBody>
      </p:sp>
      <p:sp>
        <p:nvSpPr>
          <p:cNvPr id="8197" name="Text Box 5"/>
          <p:cNvSpPr txBox="1">
            <a:spLocks noChangeArrowheads="1"/>
          </p:cNvSpPr>
          <p:nvPr/>
        </p:nvSpPr>
        <p:spPr bwMode="auto">
          <a:xfrm>
            <a:off x="1584325" y="727075"/>
            <a:ext cx="2670175" cy="457200"/>
          </a:xfrm>
          <a:prstGeom prst="rect">
            <a:avLst/>
          </a:prstGeom>
          <a:noFill/>
          <a:ln w="9525">
            <a:noFill/>
            <a:miter lim="800000"/>
            <a:headEnd/>
            <a:tailEnd/>
          </a:ln>
        </p:spPr>
        <p:txBody>
          <a:bodyPr wrap="none">
            <a:spAutoFit/>
          </a:bodyPr>
          <a:lstStyle/>
          <a:p>
            <a:r>
              <a:rPr lang="en-US" sz="2400"/>
              <a:t>Police strip searches</a:t>
            </a:r>
          </a:p>
        </p:txBody>
      </p:sp>
      <p:sp>
        <p:nvSpPr>
          <p:cNvPr id="8198" name="Text Box 6"/>
          <p:cNvSpPr txBox="1">
            <a:spLocks noChangeArrowheads="1"/>
          </p:cNvSpPr>
          <p:nvPr/>
        </p:nvSpPr>
        <p:spPr bwMode="auto">
          <a:xfrm>
            <a:off x="4175125" y="1260475"/>
            <a:ext cx="1503363" cy="457200"/>
          </a:xfrm>
          <a:prstGeom prst="rect">
            <a:avLst/>
          </a:prstGeom>
          <a:noFill/>
          <a:ln w="9525">
            <a:noFill/>
            <a:miter lim="800000"/>
            <a:headEnd/>
            <a:tailEnd/>
          </a:ln>
        </p:spPr>
        <p:txBody>
          <a:bodyPr wrap="none">
            <a:spAutoFit/>
          </a:bodyPr>
          <a:lstStyle/>
          <a:p>
            <a:r>
              <a:rPr lang="en-US" sz="2400"/>
              <a:t>Procedural</a:t>
            </a:r>
          </a:p>
        </p:txBody>
      </p:sp>
      <p:sp>
        <p:nvSpPr>
          <p:cNvPr id="8199" name="Text Box 7"/>
          <p:cNvSpPr txBox="1">
            <a:spLocks noChangeArrowheads="1"/>
          </p:cNvSpPr>
          <p:nvPr/>
        </p:nvSpPr>
        <p:spPr bwMode="auto">
          <a:xfrm>
            <a:off x="1736725" y="1641475"/>
            <a:ext cx="2713038" cy="457200"/>
          </a:xfrm>
          <a:prstGeom prst="rect">
            <a:avLst/>
          </a:prstGeom>
          <a:noFill/>
          <a:ln w="9525">
            <a:noFill/>
            <a:miter lim="800000"/>
            <a:headEnd/>
            <a:tailEnd/>
          </a:ln>
        </p:spPr>
        <p:txBody>
          <a:bodyPr wrap="none">
            <a:spAutoFit/>
          </a:bodyPr>
          <a:lstStyle/>
          <a:p>
            <a:r>
              <a:rPr lang="en-US" sz="2400">
                <a:cs typeface="Times New Roman" pitchFamily="18" charset="0"/>
              </a:rPr>
              <a:t>Minimum wage law </a:t>
            </a:r>
          </a:p>
        </p:txBody>
      </p:sp>
      <p:sp>
        <p:nvSpPr>
          <p:cNvPr id="8200" name="Text Box 8"/>
          <p:cNvSpPr txBox="1">
            <a:spLocks noChangeArrowheads="1"/>
          </p:cNvSpPr>
          <p:nvPr/>
        </p:nvSpPr>
        <p:spPr bwMode="auto">
          <a:xfrm>
            <a:off x="5241925" y="1870075"/>
            <a:ext cx="1604963" cy="457200"/>
          </a:xfrm>
          <a:prstGeom prst="rect">
            <a:avLst/>
          </a:prstGeom>
          <a:noFill/>
          <a:ln w="9525">
            <a:noFill/>
            <a:miter lim="800000"/>
            <a:headEnd/>
            <a:tailEnd/>
          </a:ln>
        </p:spPr>
        <p:txBody>
          <a:bodyPr wrap="none">
            <a:spAutoFit/>
          </a:bodyPr>
          <a:lstStyle/>
          <a:p>
            <a:r>
              <a:rPr lang="en-US" sz="2400"/>
              <a:t>Substantive</a:t>
            </a:r>
          </a:p>
        </p:txBody>
      </p:sp>
      <p:sp>
        <p:nvSpPr>
          <p:cNvPr id="8201" name="Text Box 9"/>
          <p:cNvSpPr txBox="1">
            <a:spLocks noChangeArrowheads="1"/>
          </p:cNvSpPr>
          <p:nvPr/>
        </p:nvSpPr>
        <p:spPr bwMode="auto">
          <a:xfrm>
            <a:off x="1355725" y="2784475"/>
            <a:ext cx="5759450" cy="457200"/>
          </a:xfrm>
          <a:prstGeom prst="rect">
            <a:avLst/>
          </a:prstGeom>
          <a:noFill/>
          <a:ln w="9525">
            <a:noFill/>
            <a:miter lim="800000"/>
            <a:headEnd/>
            <a:tailEnd/>
          </a:ln>
        </p:spPr>
        <p:txBody>
          <a:bodyPr wrap="none">
            <a:spAutoFit/>
          </a:bodyPr>
          <a:lstStyle/>
          <a:p>
            <a:r>
              <a:rPr lang="en-US" sz="2400"/>
              <a:t>Possession of marijuana for medical purposes</a:t>
            </a:r>
          </a:p>
        </p:txBody>
      </p:sp>
      <p:sp>
        <p:nvSpPr>
          <p:cNvPr id="8202" name="Text Box 10"/>
          <p:cNvSpPr txBox="1">
            <a:spLocks noChangeArrowheads="1"/>
          </p:cNvSpPr>
          <p:nvPr/>
        </p:nvSpPr>
        <p:spPr bwMode="auto">
          <a:xfrm>
            <a:off x="6003925" y="3317875"/>
            <a:ext cx="1604963" cy="457200"/>
          </a:xfrm>
          <a:prstGeom prst="rect">
            <a:avLst/>
          </a:prstGeom>
          <a:noFill/>
          <a:ln w="9525">
            <a:noFill/>
            <a:miter lim="800000"/>
            <a:headEnd/>
            <a:tailEnd/>
          </a:ln>
        </p:spPr>
        <p:txBody>
          <a:bodyPr wrap="none">
            <a:spAutoFit/>
          </a:bodyPr>
          <a:lstStyle/>
          <a:p>
            <a:r>
              <a:rPr lang="en-US" sz="2400"/>
              <a:t>Substantive</a:t>
            </a:r>
          </a:p>
        </p:txBody>
      </p:sp>
      <p:sp>
        <p:nvSpPr>
          <p:cNvPr id="8203" name="Text Box 11"/>
          <p:cNvSpPr txBox="1">
            <a:spLocks noChangeArrowheads="1"/>
          </p:cNvSpPr>
          <p:nvPr/>
        </p:nvSpPr>
        <p:spPr bwMode="auto">
          <a:xfrm>
            <a:off x="1660525" y="4079875"/>
            <a:ext cx="6092825" cy="457200"/>
          </a:xfrm>
          <a:prstGeom prst="rect">
            <a:avLst/>
          </a:prstGeom>
          <a:noFill/>
          <a:ln w="9525">
            <a:noFill/>
            <a:miter lim="800000"/>
            <a:headEnd/>
            <a:tailEnd/>
          </a:ln>
        </p:spPr>
        <p:txBody>
          <a:bodyPr wrap="none">
            <a:spAutoFit/>
          </a:bodyPr>
          <a:lstStyle/>
          <a:p>
            <a:r>
              <a:rPr lang="en-US" sz="2400"/>
              <a:t>Police have to have a warrant before they grab it</a:t>
            </a:r>
          </a:p>
        </p:txBody>
      </p:sp>
      <p:sp>
        <p:nvSpPr>
          <p:cNvPr id="8204" name="Text Box 12"/>
          <p:cNvSpPr txBox="1">
            <a:spLocks noChangeArrowheads="1"/>
          </p:cNvSpPr>
          <p:nvPr/>
        </p:nvSpPr>
        <p:spPr bwMode="auto">
          <a:xfrm>
            <a:off x="6994525" y="4537075"/>
            <a:ext cx="1503363" cy="457200"/>
          </a:xfrm>
          <a:prstGeom prst="rect">
            <a:avLst/>
          </a:prstGeom>
          <a:noFill/>
          <a:ln w="9525">
            <a:noFill/>
            <a:miter lim="800000"/>
            <a:headEnd/>
            <a:tailEnd/>
          </a:ln>
        </p:spPr>
        <p:txBody>
          <a:bodyPr wrap="none">
            <a:spAutoFit/>
          </a:bodyPr>
          <a:lstStyle/>
          <a:p>
            <a:r>
              <a:rPr lang="en-US" sz="2400"/>
              <a:t>Procedural</a:t>
            </a:r>
          </a:p>
        </p:txBody>
      </p:sp>
      <p:sp>
        <p:nvSpPr>
          <p:cNvPr id="8205" name="Text Box 13"/>
          <p:cNvSpPr txBox="1">
            <a:spLocks noChangeArrowheads="1"/>
          </p:cNvSpPr>
          <p:nvPr/>
        </p:nvSpPr>
        <p:spPr bwMode="auto">
          <a:xfrm>
            <a:off x="1203325" y="5375275"/>
            <a:ext cx="2179638" cy="457200"/>
          </a:xfrm>
          <a:prstGeom prst="rect">
            <a:avLst/>
          </a:prstGeom>
          <a:noFill/>
          <a:ln w="9525">
            <a:noFill/>
            <a:miter lim="800000"/>
            <a:headEnd/>
            <a:tailEnd/>
          </a:ln>
        </p:spPr>
        <p:txBody>
          <a:bodyPr wrap="none">
            <a:spAutoFit/>
          </a:bodyPr>
          <a:lstStyle/>
          <a:p>
            <a:r>
              <a:rPr lang="en-US" sz="2400"/>
              <a:t>Burning the flag</a:t>
            </a:r>
          </a:p>
        </p:txBody>
      </p:sp>
      <p:sp>
        <p:nvSpPr>
          <p:cNvPr id="8206" name="Text Box 14"/>
          <p:cNvSpPr txBox="1">
            <a:spLocks noChangeArrowheads="1"/>
          </p:cNvSpPr>
          <p:nvPr/>
        </p:nvSpPr>
        <p:spPr bwMode="auto">
          <a:xfrm>
            <a:off x="6537325" y="5375275"/>
            <a:ext cx="1554163" cy="457200"/>
          </a:xfrm>
          <a:prstGeom prst="rect">
            <a:avLst/>
          </a:prstGeom>
          <a:noFill/>
          <a:ln w="9525">
            <a:noFill/>
            <a:miter lim="800000"/>
            <a:headEnd/>
            <a:tailEnd/>
          </a:ln>
        </p:spPr>
        <p:txBody>
          <a:bodyPr wrap="none">
            <a:spAutoFit/>
          </a:bodyPr>
          <a:lstStyle/>
          <a:p>
            <a:r>
              <a:rPr lang="en-US" sz="2400"/>
              <a:t>substantive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0-#ppt_w/2"/>
                                          </p:val>
                                        </p:tav>
                                        <p:tav tm="100000">
                                          <p:val>
                                            <p:strVal val="#ppt_x"/>
                                          </p:val>
                                        </p:tav>
                                      </p:tavLst>
                                    </p:anim>
                                    <p:anim calcmode="lin" valueType="num">
                                      <p:cBhvr additive="base">
                                        <p:cTn id="8" dur="500" fill="hold"/>
                                        <p:tgtEl>
                                          <p:spTgt spid="81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0-#ppt_w/2"/>
                                          </p:val>
                                        </p:tav>
                                        <p:tav tm="100000">
                                          <p:val>
                                            <p:strVal val="#ppt_x"/>
                                          </p:val>
                                        </p:tav>
                                      </p:tavLst>
                                    </p:anim>
                                    <p:anim calcmode="lin" valueType="num">
                                      <p:cBhvr additive="base">
                                        <p:cTn id="14" dur="500" fill="hold"/>
                                        <p:tgtEl>
                                          <p:spTgt spid="819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8"/>
                                        </p:tgtEl>
                                        <p:attrNameLst>
                                          <p:attrName>style.visibility</p:attrName>
                                        </p:attrNameLst>
                                      </p:cBhvr>
                                      <p:to>
                                        <p:strVal val="visible"/>
                                      </p:to>
                                    </p:set>
                                    <p:anim calcmode="lin" valueType="num">
                                      <p:cBhvr additive="base">
                                        <p:cTn id="19" dur="500" fill="hold"/>
                                        <p:tgtEl>
                                          <p:spTgt spid="8198"/>
                                        </p:tgtEl>
                                        <p:attrNameLst>
                                          <p:attrName>ppt_x</p:attrName>
                                        </p:attrNameLst>
                                      </p:cBhvr>
                                      <p:tavLst>
                                        <p:tav tm="0">
                                          <p:val>
                                            <p:strVal val="0-#ppt_w/2"/>
                                          </p:val>
                                        </p:tav>
                                        <p:tav tm="100000">
                                          <p:val>
                                            <p:strVal val="#ppt_x"/>
                                          </p:val>
                                        </p:tav>
                                      </p:tavLst>
                                    </p:anim>
                                    <p:anim calcmode="lin" valueType="num">
                                      <p:cBhvr additive="base">
                                        <p:cTn id="20"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9"/>
                                        </p:tgtEl>
                                        <p:attrNameLst>
                                          <p:attrName>style.visibility</p:attrName>
                                        </p:attrNameLst>
                                      </p:cBhvr>
                                      <p:to>
                                        <p:strVal val="visible"/>
                                      </p:to>
                                    </p:set>
                                    <p:anim calcmode="lin" valueType="num">
                                      <p:cBhvr additive="base">
                                        <p:cTn id="25" dur="500" fill="hold"/>
                                        <p:tgtEl>
                                          <p:spTgt spid="8199"/>
                                        </p:tgtEl>
                                        <p:attrNameLst>
                                          <p:attrName>ppt_x</p:attrName>
                                        </p:attrNameLst>
                                      </p:cBhvr>
                                      <p:tavLst>
                                        <p:tav tm="0">
                                          <p:val>
                                            <p:strVal val="0-#ppt_w/2"/>
                                          </p:val>
                                        </p:tav>
                                        <p:tav tm="100000">
                                          <p:val>
                                            <p:strVal val="#ppt_x"/>
                                          </p:val>
                                        </p:tav>
                                      </p:tavLst>
                                    </p:anim>
                                    <p:anim calcmode="lin" valueType="num">
                                      <p:cBhvr additive="base">
                                        <p:cTn id="26" dur="500" fill="hold"/>
                                        <p:tgtEl>
                                          <p:spTgt spid="819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200"/>
                                        </p:tgtEl>
                                        <p:attrNameLst>
                                          <p:attrName>style.visibility</p:attrName>
                                        </p:attrNameLst>
                                      </p:cBhvr>
                                      <p:to>
                                        <p:strVal val="visible"/>
                                      </p:to>
                                    </p:set>
                                    <p:anim calcmode="lin" valueType="num">
                                      <p:cBhvr additive="base">
                                        <p:cTn id="31" dur="500" fill="hold"/>
                                        <p:tgtEl>
                                          <p:spTgt spid="8200"/>
                                        </p:tgtEl>
                                        <p:attrNameLst>
                                          <p:attrName>ppt_x</p:attrName>
                                        </p:attrNameLst>
                                      </p:cBhvr>
                                      <p:tavLst>
                                        <p:tav tm="0">
                                          <p:val>
                                            <p:strVal val="0-#ppt_w/2"/>
                                          </p:val>
                                        </p:tav>
                                        <p:tav tm="100000">
                                          <p:val>
                                            <p:strVal val="#ppt_x"/>
                                          </p:val>
                                        </p:tav>
                                      </p:tavLst>
                                    </p:anim>
                                    <p:anim calcmode="lin" valueType="num">
                                      <p:cBhvr additive="base">
                                        <p:cTn id="32" dur="500" fill="hold"/>
                                        <p:tgtEl>
                                          <p:spTgt spid="820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201"/>
                                        </p:tgtEl>
                                        <p:attrNameLst>
                                          <p:attrName>style.visibility</p:attrName>
                                        </p:attrNameLst>
                                      </p:cBhvr>
                                      <p:to>
                                        <p:strVal val="visible"/>
                                      </p:to>
                                    </p:set>
                                    <p:anim calcmode="lin" valueType="num">
                                      <p:cBhvr additive="base">
                                        <p:cTn id="37" dur="500" fill="hold"/>
                                        <p:tgtEl>
                                          <p:spTgt spid="8201"/>
                                        </p:tgtEl>
                                        <p:attrNameLst>
                                          <p:attrName>ppt_x</p:attrName>
                                        </p:attrNameLst>
                                      </p:cBhvr>
                                      <p:tavLst>
                                        <p:tav tm="0">
                                          <p:val>
                                            <p:strVal val="0-#ppt_w/2"/>
                                          </p:val>
                                        </p:tav>
                                        <p:tav tm="100000">
                                          <p:val>
                                            <p:strVal val="#ppt_x"/>
                                          </p:val>
                                        </p:tav>
                                      </p:tavLst>
                                    </p:anim>
                                    <p:anim calcmode="lin" valueType="num">
                                      <p:cBhvr additive="base">
                                        <p:cTn id="38" dur="500" fill="hold"/>
                                        <p:tgtEl>
                                          <p:spTgt spid="820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202"/>
                                        </p:tgtEl>
                                        <p:attrNameLst>
                                          <p:attrName>style.visibility</p:attrName>
                                        </p:attrNameLst>
                                      </p:cBhvr>
                                      <p:to>
                                        <p:strVal val="visible"/>
                                      </p:to>
                                    </p:set>
                                    <p:anim calcmode="lin" valueType="num">
                                      <p:cBhvr additive="base">
                                        <p:cTn id="43" dur="500" fill="hold"/>
                                        <p:tgtEl>
                                          <p:spTgt spid="8202"/>
                                        </p:tgtEl>
                                        <p:attrNameLst>
                                          <p:attrName>ppt_x</p:attrName>
                                        </p:attrNameLst>
                                      </p:cBhvr>
                                      <p:tavLst>
                                        <p:tav tm="0">
                                          <p:val>
                                            <p:strVal val="0-#ppt_w/2"/>
                                          </p:val>
                                        </p:tav>
                                        <p:tav tm="100000">
                                          <p:val>
                                            <p:strVal val="#ppt_x"/>
                                          </p:val>
                                        </p:tav>
                                      </p:tavLst>
                                    </p:anim>
                                    <p:anim calcmode="lin" valueType="num">
                                      <p:cBhvr additive="base">
                                        <p:cTn id="44" dur="500" fill="hold"/>
                                        <p:tgtEl>
                                          <p:spTgt spid="820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203"/>
                                        </p:tgtEl>
                                        <p:attrNameLst>
                                          <p:attrName>style.visibility</p:attrName>
                                        </p:attrNameLst>
                                      </p:cBhvr>
                                      <p:to>
                                        <p:strVal val="visible"/>
                                      </p:to>
                                    </p:set>
                                    <p:anim calcmode="lin" valueType="num">
                                      <p:cBhvr additive="base">
                                        <p:cTn id="49" dur="500" fill="hold"/>
                                        <p:tgtEl>
                                          <p:spTgt spid="8203"/>
                                        </p:tgtEl>
                                        <p:attrNameLst>
                                          <p:attrName>ppt_x</p:attrName>
                                        </p:attrNameLst>
                                      </p:cBhvr>
                                      <p:tavLst>
                                        <p:tav tm="0">
                                          <p:val>
                                            <p:strVal val="0-#ppt_w/2"/>
                                          </p:val>
                                        </p:tav>
                                        <p:tav tm="100000">
                                          <p:val>
                                            <p:strVal val="#ppt_x"/>
                                          </p:val>
                                        </p:tav>
                                      </p:tavLst>
                                    </p:anim>
                                    <p:anim calcmode="lin" valueType="num">
                                      <p:cBhvr additive="base">
                                        <p:cTn id="50" dur="500" fill="hold"/>
                                        <p:tgtEl>
                                          <p:spTgt spid="8203"/>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204"/>
                                        </p:tgtEl>
                                        <p:attrNameLst>
                                          <p:attrName>style.visibility</p:attrName>
                                        </p:attrNameLst>
                                      </p:cBhvr>
                                      <p:to>
                                        <p:strVal val="visible"/>
                                      </p:to>
                                    </p:set>
                                    <p:anim calcmode="lin" valueType="num">
                                      <p:cBhvr additive="base">
                                        <p:cTn id="55" dur="500" fill="hold"/>
                                        <p:tgtEl>
                                          <p:spTgt spid="8204"/>
                                        </p:tgtEl>
                                        <p:attrNameLst>
                                          <p:attrName>ppt_x</p:attrName>
                                        </p:attrNameLst>
                                      </p:cBhvr>
                                      <p:tavLst>
                                        <p:tav tm="0">
                                          <p:val>
                                            <p:strVal val="0-#ppt_w/2"/>
                                          </p:val>
                                        </p:tav>
                                        <p:tav tm="100000">
                                          <p:val>
                                            <p:strVal val="#ppt_x"/>
                                          </p:val>
                                        </p:tav>
                                      </p:tavLst>
                                    </p:anim>
                                    <p:anim calcmode="lin" valueType="num">
                                      <p:cBhvr additive="base">
                                        <p:cTn id="56" dur="500" fill="hold"/>
                                        <p:tgtEl>
                                          <p:spTgt spid="820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205"/>
                                        </p:tgtEl>
                                        <p:attrNameLst>
                                          <p:attrName>style.visibility</p:attrName>
                                        </p:attrNameLst>
                                      </p:cBhvr>
                                      <p:to>
                                        <p:strVal val="visible"/>
                                      </p:to>
                                    </p:set>
                                    <p:anim calcmode="lin" valueType="num">
                                      <p:cBhvr additive="base">
                                        <p:cTn id="61" dur="500" fill="hold"/>
                                        <p:tgtEl>
                                          <p:spTgt spid="8205"/>
                                        </p:tgtEl>
                                        <p:attrNameLst>
                                          <p:attrName>ppt_x</p:attrName>
                                        </p:attrNameLst>
                                      </p:cBhvr>
                                      <p:tavLst>
                                        <p:tav tm="0">
                                          <p:val>
                                            <p:strVal val="0-#ppt_w/2"/>
                                          </p:val>
                                        </p:tav>
                                        <p:tav tm="100000">
                                          <p:val>
                                            <p:strVal val="#ppt_x"/>
                                          </p:val>
                                        </p:tav>
                                      </p:tavLst>
                                    </p:anim>
                                    <p:anim calcmode="lin" valueType="num">
                                      <p:cBhvr additive="base">
                                        <p:cTn id="62" dur="500" fill="hold"/>
                                        <p:tgtEl>
                                          <p:spTgt spid="8205"/>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206"/>
                                        </p:tgtEl>
                                        <p:attrNameLst>
                                          <p:attrName>style.visibility</p:attrName>
                                        </p:attrNameLst>
                                      </p:cBhvr>
                                      <p:to>
                                        <p:strVal val="visible"/>
                                      </p:to>
                                    </p:set>
                                    <p:anim calcmode="lin" valueType="num">
                                      <p:cBhvr additive="base">
                                        <p:cTn id="67" dur="500" fill="hold"/>
                                        <p:tgtEl>
                                          <p:spTgt spid="8206"/>
                                        </p:tgtEl>
                                        <p:attrNameLst>
                                          <p:attrName>ppt_x</p:attrName>
                                        </p:attrNameLst>
                                      </p:cBhvr>
                                      <p:tavLst>
                                        <p:tav tm="0">
                                          <p:val>
                                            <p:strVal val="0-#ppt_w/2"/>
                                          </p:val>
                                        </p:tav>
                                        <p:tav tm="100000">
                                          <p:val>
                                            <p:strVal val="#ppt_x"/>
                                          </p:val>
                                        </p:tav>
                                      </p:tavLst>
                                    </p:anim>
                                    <p:anim calcmode="lin" valueType="num">
                                      <p:cBhvr additive="base">
                                        <p:cTn id="68" dur="500" fill="hold"/>
                                        <p:tgtEl>
                                          <p:spTgt spid="82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8197" grpId="0" autoUpdateAnimBg="0"/>
      <p:bldP spid="8198" grpId="0" autoUpdateAnimBg="0"/>
      <p:bldP spid="8199" grpId="0" autoUpdateAnimBg="0"/>
      <p:bldP spid="8200" grpId="0" autoUpdateAnimBg="0"/>
      <p:bldP spid="8201" grpId="0" autoUpdateAnimBg="0"/>
      <p:bldP spid="8202" grpId="0" autoUpdateAnimBg="0"/>
      <p:bldP spid="8203" grpId="0" autoUpdateAnimBg="0"/>
      <p:bldP spid="8204" grpId="0" autoUpdateAnimBg="0"/>
      <p:bldP spid="8205" grpId="0" autoUpdateAnimBg="0"/>
      <p:bldP spid="820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U.S. Supreme Court">
            <a:hlinkClick r:id="rId3"/>
          </p:cNvPr>
          <p:cNvPicPr>
            <a:picLocks noChangeAspect="1" noChangeArrowheads="1"/>
          </p:cNvPicPr>
          <p:nvPr/>
        </p:nvPicPr>
        <p:blipFill>
          <a:blip r:embed="rId4" cstate="print"/>
          <a:srcRect/>
          <a:stretch>
            <a:fillRect/>
          </a:stretch>
        </p:blipFill>
        <p:spPr bwMode="auto">
          <a:xfrm>
            <a:off x="6858000" y="228600"/>
            <a:ext cx="2286000" cy="2590800"/>
          </a:xfrm>
          <a:prstGeom prst="rect">
            <a:avLst/>
          </a:prstGeom>
          <a:noFill/>
          <a:ln w="9525">
            <a:noFill/>
            <a:miter lim="800000"/>
            <a:headEnd/>
            <a:tailEnd/>
          </a:ln>
        </p:spPr>
      </p:pic>
      <p:sp>
        <p:nvSpPr>
          <p:cNvPr id="7173" name="Rectangle 5"/>
          <p:cNvSpPr>
            <a:spLocks noChangeArrowheads="1"/>
          </p:cNvSpPr>
          <p:nvPr/>
        </p:nvSpPr>
        <p:spPr bwMode="auto">
          <a:xfrm>
            <a:off x="457200" y="381000"/>
            <a:ext cx="4876800" cy="822325"/>
          </a:xfrm>
          <a:prstGeom prst="rect">
            <a:avLst/>
          </a:prstGeom>
          <a:noFill/>
          <a:ln w="9525">
            <a:noFill/>
            <a:miter lim="800000"/>
            <a:headEnd/>
            <a:tailEnd/>
          </a:ln>
        </p:spPr>
        <p:txBody>
          <a:bodyPr>
            <a:spAutoFit/>
          </a:bodyPr>
          <a:lstStyle/>
          <a:p>
            <a:r>
              <a:rPr lang="en-US" sz="2400">
                <a:cs typeface="Times New Roman" pitchFamily="18" charset="0"/>
              </a:rPr>
              <a:t>Substantive are much more controversial. </a:t>
            </a:r>
            <a:endParaRPr lang="en-US" sz="2400"/>
          </a:p>
        </p:txBody>
      </p:sp>
      <p:sp>
        <p:nvSpPr>
          <p:cNvPr id="7174" name="Rectangle 6"/>
          <p:cNvSpPr>
            <a:spLocks noChangeArrowheads="1"/>
          </p:cNvSpPr>
          <p:nvPr/>
        </p:nvSpPr>
        <p:spPr bwMode="auto">
          <a:xfrm>
            <a:off x="762000" y="1219200"/>
            <a:ext cx="4953000" cy="822325"/>
          </a:xfrm>
          <a:prstGeom prst="rect">
            <a:avLst/>
          </a:prstGeom>
          <a:noFill/>
          <a:ln w="9525">
            <a:noFill/>
            <a:miter lim="800000"/>
            <a:headEnd/>
            <a:tailEnd/>
          </a:ln>
        </p:spPr>
        <p:txBody>
          <a:bodyPr>
            <a:spAutoFit/>
          </a:bodyPr>
          <a:lstStyle/>
          <a:p>
            <a:r>
              <a:rPr lang="en-US" sz="2400">
                <a:cs typeface="Times New Roman" pitchFamily="18" charset="0"/>
              </a:rPr>
              <a:t>not the facially clear meaning of the DP passage in the Const.—</a:t>
            </a:r>
          </a:p>
        </p:txBody>
      </p:sp>
      <p:sp>
        <p:nvSpPr>
          <p:cNvPr id="7175" name="Rectangle 7"/>
          <p:cNvSpPr>
            <a:spLocks noChangeArrowheads="1"/>
          </p:cNvSpPr>
          <p:nvPr/>
        </p:nvSpPr>
        <p:spPr bwMode="auto">
          <a:xfrm>
            <a:off x="433388" y="2133600"/>
            <a:ext cx="8710612" cy="457200"/>
          </a:xfrm>
          <a:prstGeom prst="rect">
            <a:avLst/>
          </a:prstGeom>
          <a:noFill/>
          <a:ln w="9525">
            <a:noFill/>
            <a:miter lim="800000"/>
            <a:headEnd/>
            <a:tailEnd/>
          </a:ln>
        </p:spPr>
        <p:txBody>
          <a:bodyPr>
            <a:spAutoFit/>
          </a:bodyPr>
          <a:lstStyle/>
          <a:p>
            <a:r>
              <a:rPr lang="en-US" sz="2400">
                <a:cs typeface="Times New Roman" pitchFamily="18" charset="0"/>
              </a:rPr>
              <a:t>it greatly expands the power of judicial review</a:t>
            </a:r>
          </a:p>
        </p:txBody>
      </p:sp>
      <p:pic>
        <p:nvPicPr>
          <p:cNvPr id="7181" name="Picture 13" descr="18purd"/>
          <p:cNvPicPr>
            <a:picLocks noChangeAspect="1" noChangeArrowheads="1"/>
          </p:cNvPicPr>
          <p:nvPr/>
        </p:nvPicPr>
        <p:blipFill>
          <a:blip r:embed="rId5" cstate="print"/>
          <a:srcRect/>
          <a:stretch>
            <a:fillRect/>
          </a:stretch>
        </p:blipFill>
        <p:spPr bwMode="auto">
          <a:xfrm>
            <a:off x="533400" y="3771900"/>
            <a:ext cx="6664325" cy="3086100"/>
          </a:xfrm>
          <a:prstGeom prst="rect">
            <a:avLst/>
          </a:prstGeom>
          <a:noFill/>
          <a:ln w="9525">
            <a:noFill/>
            <a:miter lim="800000"/>
            <a:headEnd/>
            <a:tailEnd/>
          </a:ln>
        </p:spPr>
      </p:pic>
      <p:sp>
        <p:nvSpPr>
          <p:cNvPr id="7182" name="Text Box 14"/>
          <p:cNvSpPr txBox="1">
            <a:spLocks noChangeArrowheads="1"/>
          </p:cNvSpPr>
          <p:nvPr/>
        </p:nvSpPr>
        <p:spPr bwMode="auto">
          <a:xfrm>
            <a:off x="2667000" y="2743200"/>
            <a:ext cx="4572000" cy="822325"/>
          </a:xfrm>
          <a:prstGeom prst="rect">
            <a:avLst/>
          </a:prstGeom>
          <a:noFill/>
          <a:ln w="9525">
            <a:noFill/>
            <a:miter lim="800000"/>
            <a:headEnd/>
            <a:tailEnd/>
          </a:ln>
        </p:spPr>
        <p:txBody>
          <a:bodyPr>
            <a:spAutoFit/>
          </a:bodyPr>
          <a:lstStyle/>
          <a:p>
            <a:r>
              <a:rPr lang="en-US" sz="2400"/>
              <a:t>Especially when they find rights not explicitly in the Constitution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500" fill="hold"/>
                                        <p:tgtEl>
                                          <p:spTgt spid="7173"/>
                                        </p:tgtEl>
                                        <p:attrNameLst>
                                          <p:attrName>ppt_x</p:attrName>
                                        </p:attrNameLst>
                                      </p:cBhvr>
                                      <p:tavLst>
                                        <p:tav tm="0">
                                          <p:val>
                                            <p:strVal val="0-#ppt_w/2"/>
                                          </p:val>
                                        </p:tav>
                                        <p:tav tm="100000">
                                          <p:val>
                                            <p:strVal val="#ppt_x"/>
                                          </p:val>
                                        </p:tav>
                                      </p:tavLst>
                                    </p:anim>
                                    <p:anim calcmode="lin" valueType="num">
                                      <p:cBhvr additive="base">
                                        <p:cTn id="8" dur="500" fill="hold"/>
                                        <p:tgtEl>
                                          <p:spTgt spid="717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4"/>
                                        </p:tgtEl>
                                        <p:attrNameLst>
                                          <p:attrName>style.visibility</p:attrName>
                                        </p:attrNameLst>
                                      </p:cBhvr>
                                      <p:to>
                                        <p:strVal val="visible"/>
                                      </p:to>
                                    </p:set>
                                    <p:anim calcmode="lin" valueType="num">
                                      <p:cBhvr additive="base">
                                        <p:cTn id="13" dur="500" fill="hold"/>
                                        <p:tgtEl>
                                          <p:spTgt spid="7174"/>
                                        </p:tgtEl>
                                        <p:attrNameLst>
                                          <p:attrName>ppt_x</p:attrName>
                                        </p:attrNameLst>
                                      </p:cBhvr>
                                      <p:tavLst>
                                        <p:tav tm="0">
                                          <p:val>
                                            <p:strVal val="0-#ppt_w/2"/>
                                          </p:val>
                                        </p:tav>
                                        <p:tav tm="100000">
                                          <p:val>
                                            <p:strVal val="#ppt_x"/>
                                          </p:val>
                                        </p:tav>
                                      </p:tavLst>
                                    </p:anim>
                                    <p:anim calcmode="lin" valueType="num">
                                      <p:cBhvr additive="base">
                                        <p:cTn id="14"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5"/>
                                        </p:tgtEl>
                                        <p:attrNameLst>
                                          <p:attrName>style.visibility</p:attrName>
                                        </p:attrNameLst>
                                      </p:cBhvr>
                                      <p:to>
                                        <p:strVal val="visible"/>
                                      </p:to>
                                    </p:set>
                                    <p:anim calcmode="lin" valueType="num">
                                      <p:cBhvr additive="base">
                                        <p:cTn id="19" dur="500" fill="hold"/>
                                        <p:tgtEl>
                                          <p:spTgt spid="7175"/>
                                        </p:tgtEl>
                                        <p:attrNameLst>
                                          <p:attrName>ppt_x</p:attrName>
                                        </p:attrNameLst>
                                      </p:cBhvr>
                                      <p:tavLst>
                                        <p:tav tm="0">
                                          <p:val>
                                            <p:strVal val="0-#ppt_w/2"/>
                                          </p:val>
                                        </p:tav>
                                        <p:tav tm="100000">
                                          <p:val>
                                            <p:strVal val="#ppt_x"/>
                                          </p:val>
                                        </p:tav>
                                      </p:tavLst>
                                    </p:anim>
                                    <p:anim calcmode="lin" valueType="num">
                                      <p:cBhvr additive="base">
                                        <p:cTn id="20" dur="500" fill="hold"/>
                                        <p:tgtEl>
                                          <p:spTgt spid="717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170"/>
                                        </p:tgtEl>
                                        <p:attrNameLst>
                                          <p:attrName>style.visibility</p:attrName>
                                        </p:attrNameLst>
                                      </p:cBhvr>
                                      <p:to>
                                        <p:strVal val="visible"/>
                                      </p:to>
                                    </p:set>
                                    <p:anim calcmode="lin" valueType="num">
                                      <p:cBhvr additive="base">
                                        <p:cTn id="25" dur="500" fill="hold"/>
                                        <p:tgtEl>
                                          <p:spTgt spid="7170"/>
                                        </p:tgtEl>
                                        <p:attrNameLst>
                                          <p:attrName>ppt_x</p:attrName>
                                        </p:attrNameLst>
                                      </p:cBhvr>
                                      <p:tavLst>
                                        <p:tav tm="0">
                                          <p:val>
                                            <p:strVal val="0-#ppt_w/2"/>
                                          </p:val>
                                        </p:tav>
                                        <p:tav tm="100000">
                                          <p:val>
                                            <p:strVal val="#ppt_x"/>
                                          </p:val>
                                        </p:tav>
                                      </p:tavLst>
                                    </p:anim>
                                    <p:anim calcmode="lin" valueType="num">
                                      <p:cBhvr additive="base">
                                        <p:cTn id="26"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82"/>
                                        </p:tgtEl>
                                        <p:attrNameLst>
                                          <p:attrName>style.visibility</p:attrName>
                                        </p:attrNameLst>
                                      </p:cBhvr>
                                      <p:to>
                                        <p:strVal val="visible"/>
                                      </p:to>
                                    </p:set>
                                    <p:anim calcmode="lin" valueType="num">
                                      <p:cBhvr additive="base">
                                        <p:cTn id="31" dur="500" fill="hold"/>
                                        <p:tgtEl>
                                          <p:spTgt spid="7182"/>
                                        </p:tgtEl>
                                        <p:attrNameLst>
                                          <p:attrName>ppt_x</p:attrName>
                                        </p:attrNameLst>
                                      </p:cBhvr>
                                      <p:tavLst>
                                        <p:tav tm="0">
                                          <p:val>
                                            <p:strVal val="0-#ppt_w/2"/>
                                          </p:val>
                                        </p:tav>
                                        <p:tav tm="100000">
                                          <p:val>
                                            <p:strVal val="#ppt_x"/>
                                          </p:val>
                                        </p:tav>
                                      </p:tavLst>
                                    </p:anim>
                                    <p:anim calcmode="lin" valueType="num">
                                      <p:cBhvr additive="base">
                                        <p:cTn id="32" dur="500" fill="hold"/>
                                        <p:tgtEl>
                                          <p:spTgt spid="718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181"/>
                                        </p:tgtEl>
                                        <p:attrNameLst>
                                          <p:attrName>style.visibility</p:attrName>
                                        </p:attrNameLst>
                                      </p:cBhvr>
                                      <p:to>
                                        <p:strVal val="visible"/>
                                      </p:to>
                                    </p:set>
                                    <p:anim calcmode="lin" valueType="num">
                                      <p:cBhvr additive="base">
                                        <p:cTn id="37" dur="500" fill="hold"/>
                                        <p:tgtEl>
                                          <p:spTgt spid="7181"/>
                                        </p:tgtEl>
                                        <p:attrNameLst>
                                          <p:attrName>ppt_x</p:attrName>
                                        </p:attrNameLst>
                                      </p:cBhvr>
                                      <p:tavLst>
                                        <p:tav tm="0">
                                          <p:val>
                                            <p:strVal val="0-#ppt_w/2"/>
                                          </p:val>
                                        </p:tav>
                                        <p:tav tm="100000">
                                          <p:val>
                                            <p:strVal val="#ppt_x"/>
                                          </p:val>
                                        </p:tav>
                                      </p:tavLst>
                                    </p:anim>
                                    <p:anim calcmode="lin" valueType="num">
                                      <p:cBhvr additive="base">
                                        <p:cTn id="38" dur="500" fill="hold"/>
                                        <p:tgtEl>
                                          <p:spTgt spid="71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utoUpdateAnimBg="0"/>
      <p:bldP spid="7174" grpId="0" autoUpdateAnimBg="0"/>
      <p:bldP spid="7175" grpId="0" autoUpdateAnimBg="0"/>
      <p:bldP spid="718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457200" y="1600200"/>
            <a:ext cx="8686800" cy="1938338"/>
          </a:xfrm>
          <a:prstGeom prst="rect">
            <a:avLst/>
          </a:prstGeom>
          <a:noFill/>
          <a:ln w="9525">
            <a:noFill/>
            <a:miter lim="800000"/>
            <a:headEnd/>
            <a:tailEnd/>
          </a:ln>
        </p:spPr>
        <p:txBody>
          <a:bodyPr>
            <a:spAutoFit/>
          </a:bodyPr>
          <a:lstStyle/>
          <a:p>
            <a:r>
              <a:rPr lang="en-US"/>
              <a:t>And then eek . . . Apply them to the  states through the process of _______ _________</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838200" y="1536700"/>
            <a:ext cx="7924800" cy="3170238"/>
          </a:xfrm>
          <a:prstGeom prst="rect">
            <a:avLst/>
          </a:prstGeom>
          <a:noFill/>
          <a:ln w="9525">
            <a:noFill/>
            <a:miter lim="800000"/>
            <a:headEnd/>
            <a:tailEnd/>
          </a:ln>
        </p:spPr>
        <p:txBody>
          <a:bodyPr>
            <a:spAutoFit/>
          </a:bodyPr>
          <a:lstStyle/>
          <a:p>
            <a:r>
              <a:rPr lang="en-US"/>
              <a:t>Look at all these civil libs cases from last term:  http://www.nytimes.com/imagepages/2010/06/30/us/politics/30scotus-graphic.html?ref=supreme_court</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2359025"/>
            <a:ext cx="6858000" cy="0"/>
          </a:xfrm>
          <a:prstGeom prst="rect">
            <a:avLst/>
          </a:prstGeom>
          <a:solidFill>
            <a:srgbClr val="FFFFFF"/>
          </a:solidFill>
          <a:ln w="9525">
            <a:noFill/>
            <a:miter lim="800000"/>
            <a:headEnd/>
            <a:tailEnd/>
          </a:ln>
        </p:spPr>
        <p:txBody>
          <a:bodyPr tIns="0" bIns="179331">
            <a:spAutoFit/>
          </a:bodyPr>
          <a:lstStyle/>
          <a:p>
            <a:endParaRPr lang="en-US"/>
          </a:p>
        </p:txBody>
      </p:sp>
      <p:sp>
        <p:nvSpPr>
          <p:cNvPr id="25603" name="Rectangle 3"/>
          <p:cNvSpPr>
            <a:spLocks noChangeArrowheads="1"/>
          </p:cNvSpPr>
          <p:nvPr/>
        </p:nvSpPr>
        <p:spPr bwMode="auto">
          <a:xfrm>
            <a:off x="0" y="2359025"/>
            <a:ext cx="6858000" cy="0"/>
          </a:xfrm>
          <a:prstGeom prst="rect">
            <a:avLst/>
          </a:prstGeom>
          <a:solidFill>
            <a:srgbClr val="FFFFFF"/>
          </a:solidFill>
          <a:ln w="9525">
            <a:noFill/>
            <a:miter lim="800000"/>
            <a:headEnd/>
            <a:tailEnd/>
          </a:ln>
        </p:spPr>
        <p:txBody>
          <a:bodyPr lIns="0" tIns="17457" rIns="0" bIns="9522">
            <a:spAutoFit/>
          </a:bodyPr>
          <a:lstStyle/>
          <a:p>
            <a:endParaRPr lang="en-US"/>
          </a:p>
        </p:txBody>
      </p:sp>
      <p:sp>
        <p:nvSpPr>
          <p:cNvPr id="25604" name="Rectangle 5"/>
          <p:cNvSpPr>
            <a:spLocks noChangeArrowheads="1"/>
          </p:cNvSpPr>
          <p:nvPr/>
        </p:nvSpPr>
        <p:spPr bwMode="auto">
          <a:xfrm>
            <a:off x="228600" y="1752600"/>
            <a:ext cx="8153400" cy="2724150"/>
          </a:xfrm>
          <a:prstGeom prst="rect">
            <a:avLst/>
          </a:prstGeom>
          <a:noFill/>
          <a:ln w="9525">
            <a:noFill/>
            <a:miter lim="800000"/>
            <a:headEnd/>
            <a:tailEnd/>
          </a:ln>
        </p:spPr>
        <p:txBody>
          <a:bodyPr>
            <a:spAutoFit/>
          </a:bodyPr>
          <a:lstStyle/>
          <a:p>
            <a:pPr>
              <a:spcBef>
                <a:spcPct val="50000"/>
              </a:spcBef>
            </a:pPr>
            <a:r>
              <a:rPr lang="en-US" sz="1800" b="1" dirty="0">
                <a:solidFill>
                  <a:srgbClr val="333333"/>
                </a:solidFill>
              </a:rPr>
              <a:t>Facts of the Case</a:t>
            </a:r>
          </a:p>
          <a:p>
            <a:pPr eaLnBrk="0" hangingPunct="0">
              <a:spcBef>
                <a:spcPct val="50000"/>
              </a:spcBef>
            </a:pPr>
            <a:r>
              <a:rPr lang="en-US" sz="1800" dirty="0"/>
              <a:t>Responding to a reported weapons disturbance in a private residence, Houston police entered John Lawrence's apartment and saw him and another adult man, Tyron Garner, engaging in a private, consensual sexual act. Lawrence and Garner were arrested and convicted of deviate sexual intercourse in violation of a Texas statute forbidding two persons of the same sex to engage in certain intimate sexual conduct. In affirming, the State Court of Appeals held that the statute was not unconstitutional under the Due Process Clause of the Fourteenth Amendment, with Bowers v. Hardwick, 478 U.S. 186 (1986), controlling.</a:t>
            </a:r>
          </a:p>
        </p:txBody>
      </p:sp>
      <p:sp>
        <p:nvSpPr>
          <p:cNvPr id="25605" name="TextBox 5"/>
          <p:cNvSpPr txBox="1">
            <a:spLocks noChangeArrowheads="1"/>
          </p:cNvSpPr>
          <p:nvPr/>
        </p:nvSpPr>
        <p:spPr bwMode="auto">
          <a:xfrm>
            <a:off x="914400" y="304800"/>
            <a:ext cx="6935938" cy="1323439"/>
          </a:xfrm>
          <a:prstGeom prst="rect">
            <a:avLst/>
          </a:prstGeom>
          <a:noFill/>
          <a:ln w="9525">
            <a:noFill/>
            <a:miter lim="800000"/>
            <a:headEnd/>
            <a:tailEnd/>
          </a:ln>
        </p:spPr>
        <p:txBody>
          <a:bodyPr wrap="none">
            <a:spAutoFit/>
          </a:bodyPr>
          <a:lstStyle/>
          <a:p>
            <a:r>
              <a:rPr lang="en-US" dirty="0" smtClean="0"/>
              <a:t>Lawrence v Texas (2003)</a:t>
            </a:r>
          </a:p>
          <a:p>
            <a:r>
              <a:rPr lang="en-US" dirty="0" smtClean="0"/>
              <a:t>To </a:t>
            </a:r>
            <a:r>
              <a:rPr lang="en-US" dirty="0"/>
              <a:t>illustrate Civil libs </a:t>
            </a:r>
            <a:r>
              <a:rPr lang="en-US" dirty="0" err="1"/>
              <a:t>vs</a:t>
            </a:r>
            <a:r>
              <a:rPr lang="en-US" dirty="0"/>
              <a:t> civil </a:t>
            </a:r>
            <a:r>
              <a:rPr lang="en-US" dirty="0" err="1"/>
              <a:t>rts</a:t>
            </a:r>
            <a:endParaRPr lang="en-US" dirty="0"/>
          </a:p>
        </p:txBody>
      </p:sp>
      <p:pic>
        <p:nvPicPr>
          <p:cNvPr id="25606" name="Picture 2" descr="http://www.glapn.org/sodomylaws/sodomy_map.jpg"/>
          <p:cNvPicPr>
            <a:picLocks noChangeAspect="1" noChangeArrowheads="1"/>
          </p:cNvPicPr>
          <p:nvPr/>
        </p:nvPicPr>
        <p:blipFill>
          <a:blip r:embed="rId4" cstate="print"/>
          <a:srcRect/>
          <a:stretch>
            <a:fillRect/>
          </a:stretch>
        </p:blipFill>
        <p:spPr bwMode="auto">
          <a:xfrm>
            <a:off x="4724400" y="4343400"/>
            <a:ext cx="3276600" cy="25146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28600" y="0"/>
            <a:ext cx="8915400" cy="6740525"/>
          </a:xfrm>
          <a:prstGeom prst="rect">
            <a:avLst/>
          </a:prstGeom>
          <a:noFill/>
          <a:ln w="9525">
            <a:noFill/>
            <a:miter lim="800000"/>
            <a:headEnd/>
            <a:tailEnd/>
          </a:ln>
        </p:spPr>
        <p:txBody>
          <a:bodyPr>
            <a:spAutoFit/>
          </a:bodyPr>
          <a:lstStyle/>
          <a:p>
            <a:pPr eaLnBrk="0" hangingPunct="0">
              <a:spcBef>
                <a:spcPct val="50000"/>
              </a:spcBef>
            </a:pPr>
            <a:r>
              <a:rPr lang="en-US" sz="3200" b="1">
                <a:solidFill>
                  <a:srgbClr val="333333"/>
                </a:solidFill>
                <a:latin typeface="Lucida Grande"/>
              </a:rPr>
              <a:t>Question</a:t>
            </a:r>
          </a:p>
          <a:p>
            <a:pPr eaLnBrk="0" hangingPunct="0">
              <a:spcBef>
                <a:spcPct val="50000"/>
              </a:spcBef>
            </a:pPr>
            <a:r>
              <a:rPr lang="en-US" sz="3200">
                <a:latin typeface="Lucida Grande"/>
              </a:rPr>
              <a:t>Do the criminal convictions of John Lawrence and Tyron Garner under the Texas "Homosexual Conduct" law, which criminalizes sexual intimacy by same-sex couples, but not identical behavior by different-sex couples, violate the Fourteenth Amendment guarantee of equal protection of laws? Do their criminal convictions for adult consensual sexual intimacy in the home violate their vital interests in liberty and privacy protected by the Due Process Clause of the Fourteenth Amendment? Should Bowers v. Hardwick, 478 U.S. 186 (1986), be overruled?</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2511425"/>
            <a:ext cx="6858000" cy="0"/>
          </a:xfrm>
          <a:prstGeom prst="rect">
            <a:avLst/>
          </a:prstGeom>
          <a:solidFill>
            <a:srgbClr val="FFFFFF"/>
          </a:solidFill>
          <a:ln w="9525">
            <a:noFill/>
            <a:miter lim="800000"/>
            <a:headEnd/>
            <a:tailEnd/>
          </a:ln>
        </p:spPr>
        <p:txBody>
          <a:bodyPr tIns="0" bIns="179331">
            <a:spAutoFit/>
          </a:bodyPr>
          <a:lstStyle/>
          <a:p>
            <a:endParaRPr lang="en-US"/>
          </a:p>
        </p:txBody>
      </p:sp>
      <p:sp>
        <p:nvSpPr>
          <p:cNvPr id="27651" name="Rectangle 3"/>
          <p:cNvSpPr>
            <a:spLocks noChangeArrowheads="1"/>
          </p:cNvSpPr>
          <p:nvPr/>
        </p:nvSpPr>
        <p:spPr bwMode="auto">
          <a:xfrm>
            <a:off x="0" y="2511425"/>
            <a:ext cx="6858000" cy="0"/>
          </a:xfrm>
          <a:prstGeom prst="rect">
            <a:avLst/>
          </a:prstGeom>
          <a:solidFill>
            <a:srgbClr val="FFFFFF"/>
          </a:solidFill>
          <a:ln w="9525">
            <a:noFill/>
            <a:miter lim="800000"/>
            <a:headEnd/>
            <a:tailEnd/>
          </a:ln>
        </p:spPr>
        <p:txBody>
          <a:bodyPr lIns="0" tIns="17457" rIns="0" bIns="9522">
            <a:spAutoFit/>
          </a:bodyPr>
          <a:lstStyle/>
          <a:p>
            <a:endParaRPr lang="en-US"/>
          </a:p>
        </p:txBody>
      </p:sp>
      <p:sp>
        <p:nvSpPr>
          <p:cNvPr id="27652" name="Rectangle 5"/>
          <p:cNvSpPr>
            <a:spLocks noChangeArrowheads="1"/>
          </p:cNvSpPr>
          <p:nvPr/>
        </p:nvSpPr>
        <p:spPr bwMode="auto">
          <a:xfrm>
            <a:off x="381000" y="0"/>
            <a:ext cx="8153400" cy="4654550"/>
          </a:xfrm>
          <a:prstGeom prst="rect">
            <a:avLst/>
          </a:prstGeom>
          <a:noFill/>
          <a:ln w="9525">
            <a:noFill/>
            <a:miter lim="800000"/>
            <a:headEnd/>
            <a:tailEnd/>
          </a:ln>
        </p:spPr>
        <p:txBody>
          <a:bodyPr>
            <a:spAutoFit/>
          </a:bodyPr>
          <a:lstStyle/>
          <a:p>
            <a:pPr>
              <a:spcBef>
                <a:spcPct val="50000"/>
              </a:spcBef>
            </a:pPr>
            <a:r>
              <a:rPr lang="en-US" sz="2000" b="1">
                <a:solidFill>
                  <a:srgbClr val="333333"/>
                </a:solidFill>
                <a:latin typeface="Lucida Grande"/>
              </a:rPr>
              <a:t>Conclusion</a:t>
            </a:r>
          </a:p>
          <a:p>
            <a:pPr eaLnBrk="0" hangingPunct="0">
              <a:spcBef>
                <a:spcPct val="50000"/>
              </a:spcBef>
            </a:pPr>
            <a:r>
              <a:rPr lang="en-US" sz="1800">
                <a:latin typeface="Lucida Grande"/>
              </a:rPr>
              <a:t>No, yes, and yes. In a 6-3 opinion delivered by Justice Anthony M. Kennedy, the Court held that the Texas statute making it a crime for two persons of the same sex to engage in certain intimate sexual conduct violates the Due Process Clause. After explaining what it deemed the doubtful and overstated premises of Bowers, the Court reasoned that the case turned on whether Lawrence and Garner were free as adults to engage in the private conduct in the exercise of their liberty under the Due Process Clause. "Their right to liberty under the Due Process Clause gives them the full right to engage in their conduct without intervention of the government," wrote Justice Kennedy. "The Texas statute furthers no legitimate state interest which can justify its intrusion into the personal and private life of the individual," continued Justice Kennedy. Accordingly, the Court overruled Bowers. Justice Sandra Day O'Connor filed an opinion concurring in the judgment. Justices Clarence Thomas and Antonin Scalia, with whom Chief Justice William H. Rehnquist and Justices Thomas joined, filed dissents</a:t>
            </a:r>
          </a:p>
        </p:txBody>
      </p:sp>
      <p:sp>
        <p:nvSpPr>
          <p:cNvPr id="27653" name="Rectangle 6"/>
          <p:cNvSpPr>
            <a:spLocks noChangeArrowheads="1"/>
          </p:cNvSpPr>
          <p:nvPr/>
        </p:nvSpPr>
        <p:spPr bwMode="auto">
          <a:xfrm>
            <a:off x="4027488" y="2944813"/>
            <a:ext cx="6858000" cy="0"/>
          </a:xfrm>
          <a:prstGeom prst="rect">
            <a:avLst/>
          </a:prstGeom>
          <a:solidFill>
            <a:srgbClr val="FFFFFF"/>
          </a:solidFill>
          <a:ln w="9525">
            <a:noFill/>
            <a:miter lim="800000"/>
            <a:headEnd/>
            <a:tailEnd/>
          </a:ln>
        </p:spPr>
        <p:txBody>
          <a:bodyPr tIns="0" bIns="179331">
            <a:spAutoFit/>
          </a:bodyPr>
          <a:lstStyle/>
          <a:p>
            <a:endParaRPr lang="en-US"/>
          </a:p>
        </p:txBody>
      </p:sp>
      <p:sp>
        <p:nvSpPr>
          <p:cNvPr id="27654" name="Rectangle 7"/>
          <p:cNvSpPr>
            <a:spLocks noChangeArrowheads="1"/>
          </p:cNvSpPr>
          <p:nvPr/>
        </p:nvSpPr>
        <p:spPr bwMode="auto">
          <a:xfrm>
            <a:off x="4027488" y="2944813"/>
            <a:ext cx="6858000" cy="0"/>
          </a:xfrm>
          <a:prstGeom prst="rect">
            <a:avLst/>
          </a:prstGeom>
          <a:solidFill>
            <a:srgbClr val="FFFFFF"/>
          </a:solidFill>
          <a:ln w="9525">
            <a:noFill/>
            <a:miter lim="800000"/>
            <a:headEnd/>
            <a:tailEnd/>
          </a:ln>
        </p:spPr>
        <p:txBody>
          <a:bodyPr lIns="0" tIns="17457" rIns="0" bIns="9522">
            <a:spAutoFit/>
          </a:bodyPr>
          <a:lstStyle/>
          <a:p>
            <a:endParaRPr lang="en-US"/>
          </a:p>
        </p:txBody>
      </p:sp>
      <p:sp>
        <p:nvSpPr>
          <p:cNvPr id="27655" name="Rectangle 8"/>
          <p:cNvSpPr>
            <a:spLocks noChangeArrowheads="1"/>
          </p:cNvSpPr>
          <p:nvPr/>
        </p:nvSpPr>
        <p:spPr bwMode="auto">
          <a:xfrm>
            <a:off x="4027488" y="2944813"/>
            <a:ext cx="9144000" cy="0"/>
          </a:xfrm>
          <a:prstGeom prst="rect">
            <a:avLst/>
          </a:prstGeom>
          <a:solidFill>
            <a:srgbClr val="FFFFFF"/>
          </a:solidFill>
          <a:ln w="9525">
            <a:noFill/>
            <a:miter lim="800000"/>
            <a:headEnd/>
            <a:tailEnd/>
          </a:ln>
        </p:spPr>
        <p:txBody>
          <a:bodyPr lIns="125373" tIns="125373" rIns="125373" bIns="125373">
            <a:spAutoFit/>
          </a:bodyPr>
          <a:lstStyle/>
          <a:p>
            <a:endParaRPr lang="en-US"/>
          </a:p>
        </p:txBody>
      </p:sp>
      <p:sp>
        <p:nvSpPr>
          <p:cNvPr id="27656" name="Rectangle 15"/>
          <p:cNvSpPr>
            <a:spLocks noChangeArrowheads="1"/>
          </p:cNvSpPr>
          <p:nvPr/>
        </p:nvSpPr>
        <p:spPr bwMode="auto">
          <a:xfrm>
            <a:off x="0" y="2319338"/>
            <a:ext cx="6858000" cy="0"/>
          </a:xfrm>
          <a:prstGeom prst="rect">
            <a:avLst/>
          </a:prstGeom>
          <a:solidFill>
            <a:srgbClr val="FFFFFF"/>
          </a:solidFill>
          <a:ln w="9525">
            <a:noFill/>
            <a:miter lim="800000"/>
            <a:headEnd/>
            <a:tailEnd/>
          </a:ln>
        </p:spPr>
        <p:txBody>
          <a:bodyPr tIns="0" bIns="179331">
            <a:spAutoFit/>
          </a:bodyPr>
          <a:lstStyle/>
          <a:p>
            <a:endParaRPr lang="en-US"/>
          </a:p>
        </p:txBody>
      </p:sp>
      <p:sp>
        <p:nvSpPr>
          <p:cNvPr id="27657" name="Rectangle 16"/>
          <p:cNvSpPr>
            <a:spLocks noChangeArrowheads="1"/>
          </p:cNvSpPr>
          <p:nvPr/>
        </p:nvSpPr>
        <p:spPr bwMode="auto">
          <a:xfrm>
            <a:off x="0" y="2319338"/>
            <a:ext cx="6858000" cy="0"/>
          </a:xfrm>
          <a:prstGeom prst="rect">
            <a:avLst/>
          </a:prstGeom>
          <a:solidFill>
            <a:srgbClr val="FFFFFF"/>
          </a:solidFill>
          <a:ln w="9525">
            <a:noFill/>
            <a:miter lim="800000"/>
            <a:headEnd/>
            <a:tailEnd/>
          </a:ln>
        </p:spPr>
        <p:txBody>
          <a:bodyPr lIns="0" tIns="17457" rIns="0" bIns="9522">
            <a:spAutoFit/>
          </a:bodyPr>
          <a:lstStyle/>
          <a:p>
            <a:endParaRPr lang="en-US"/>
          </a:p>
        </p:txBody>
      </p:sp>
      <p:sp>
        <p:nvSpPr>
          <p:cNvPr id="27658" name="Rectangle 17"/>
          <p:cNvSpPr>
            <a:spLocks noChangeArrowheads="1"/>
          </p:cNvSpPr>
          <p:nvPr/>
        </p:nvSpPr>
        <p:spPr bwMode="auto">
          <a:xfrm>
            <a:off x="0" y="2319338"/>
            <a:ext cx="9144000" cy="0"/>
          </a:xfrm>
          <a:prstGeom prst="rect">
            <a:avLst/>
          </a:prstGeom>
          <a:solidFill>
            <a:srgbClr val="FFFFFF"/>
          </a:solidFill>
          <a:ln w="9525">
            <a:noFill/>
            <a:miter lim="800000"/>
            <a:headEnd/>
            <a:tailEnd/>
          </a:ln>
        </p:spPr>
        <p:txBody>
          <a:bodyPr lIns="125373" tIns="125373" rIns="125373" bIns="125373">
            <a:spAutoFit/>
          </a:bodyPr>
          <a:lstStyle/>
          <a:p>
            <a:endParaRPr lang="en-US"/>
          </a:p>
        </p:txBody>
      </p:sp>
      <p:grpSp>
        <p:nvGrpSpPr>
          <p:cNvPr id="27659" name="Group 121"/>
          <p:cNvGrpSpPr>
            <a:grpSpLocks/>
          </p:cNvGrpSpPr>
          <p:nvPr/>
        </p:nvGrpSpPr>
        <p:grpSpPr bwMode="auto">
          <a:xfrm>
            <a:off x="228600" y="5795963"/>
            <a:ext cx="8712200" cy="1062037"/>
            <a:chOff x="0" y="729"/>
            <a:chExt cx="5488" cy="669"/>
          </a:xfrm>
        </p:grpSpPr>
        <p:grpSp>
          <p:nvGrpSpPr>
            <p:cNvPr id="27669" name="Group 35"/>
            <p:cNvGrpSpPr>
              <a:grpSpLocks/>
            </p:cNvGrpSpPr>
            <p:nvPr/>
          </p:nvGrpSpPr>
          <p:grpSpPr bwMode="auto">
            <a:xfrm>
              <a:off x="0" y="729"/>
              <a:ext cx="686" cy="669"/>
              <a:chOff x="-3" y="726"/>
              <a:chExt cx="686" cy="669"/>
            </a:xfrm>
          </p:grpSpPr>
          <p:grpSp>
            <p:nvGrpSpPr>
              <p:cNvPr id="27748" name="Group 33"/>
              <p:cNvGrpSpPr>
                <a:grpSpLocks/>
              </p:cNvGrpSpPr>
              <p:nvPr/>
            </p:nvGrpSpPr>
            <p:grpSpPr bwMode="auto">
              <a:xfrm>
                <a:off x="0" y="729"/>
                <a:ext cx="680" cy="663"/>
                <a:chOff x="0" y="729"/>
                <a:chExt cx="680" cy="663"/>
              </a:xfrm>
            </p:grpSpPr>
            <p:grpSp>
              <p:nvGrpSpPr>
                <p:cNvPr id="27750" name="Group 28"/>
                <p:cNvGrpSpPr>
                  <a:grpSpLocks/>
                </p:cNvGrpSpPr>
                <p:nvPr/>
              </p:nvGrpSpPr>
              <p:grpSpPr bwMode="auto">
                <a:xfrm>
                  <a:off x="0" y="729"/>
                  <a:ext cx="680" cy="605"/>
                  <a:chOff x="0" y="729"/>
                  <a:chExt cx="680" cy="605"/>
                </a:xfrm>
              </p:grpSpPr>
              <p:sp>
                <p:nvSpPr>
                  <p:cNvPr id="27756" name="Rectangle 24"/>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3"/>
                      </a:rPr>
                      <a:t>  </a:t>
                    </a:r>
                    <a:r>
                      <a:rPr lang="en-US" sz="5700">
                        <a:latin typeface="Lucida Grande"/>
                      </a:rPr>
                      <a:t> </a:t>
                    </a:r>
                    <a:r>
                      <a:rPr lang="en-US" sz="900">
                        <a:latin typeface="Lucida Grande"/>
                      </a:rPr>
                      <a:t>                       </a:t>
                    </a:r>
                  </a:p>
                </p:txBody>
              </p:sp>
              <p:sp>
                <p:nvSpPr>
                  <p:cNvPr id="27757" name="Rectangle 27"/>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751" name="Group 32"/>
                <p:cNvGrpSpPr>
                  <a:grpSpLocks/>
                </p:cNvGrpSpPr>
                <p:nvPr/>
              </p:nvGrpSpPr>
              <p:grpSpPr bwMode="auto">
                <a:xfrm>
                  <a:off x="0" y="1334"/>
                  <a:ext cx="680" cy="58"/>
                  <a:chOff x="0" y="1334"/>
                  <a:chExt cx="680" cy="58"/>
                </a:xfrm>
              </p:grpSpPr>
              <p:sp>
                <p:nvSpPr>
                  <p:cNvPr id="27752" name="Rectangle 31"/>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753" name="Group 30"/>
                  <p:cNvGrpSpPr>
                    <a:grpSpLocks/>
                  </p:cNvGrpSpPr>
                  <p:nvPr/>
                </p:nvGrpSpPr>
                <p:grpSpPr bwMode="auto">
                  <a:xfrm>
                    <a:off x="0" y="1334"/>
                    <a:ext cx="680" cy="58"/>
                    <a:chOff x="0" y="1334"/>
                    <a:chExt cx="680" cy="58"/>
                  </a:xfrm>
                </p:grpSpPr>
                <p:sp>
                  <p:nvSpPr>
                    <p:cNvPr id="27754" name="Rectangle 26"/>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Rehnquist</a:t>
                      </a:r>
                      <a:endParaRPr lang="en-US" sz="2400"/>
                    </a:p>
                  </p:txBody>
                </p:sp>
                <p:sp>
                  <p:nvSpPr>
                    <p:cNvPr id="27755" name="Rectangle 29"/>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749" name="Rectangle 34"/>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grpSp>
          <p:nvGrpSpPr>
            <p:cNvPr id="27670" name="Group 47"/>
            <p:cNvGrpSpPr>
              <a:grpSpLocks/>
            </p:cNvGrpSpPr>
            <p:nvPr/>
          </p:nvGrpSpPr>
          <p:grpSpPr bwMode="auto">
            <a:xfrm>
              <a:off x="686" y="729"/>
              <a:ext cx="686" cy="669"/>
              <a:chOff x="-3" y="726"/>
              <a:chExt cx="686" cy="669"/>
            </a:xfrm>
          </p:grpSpPr>
          <p:grpSp>
            <p:nvGrpSpPr>
              <p:cNvPr id="27738" name="Group 45"/>
              <p:cNvGrpSpPr>
                <a:grpSpLocks/>
              </p:cNvGrpSpPr>
              <p:nvPr/>
            </p:nvGrpSpPr>
            <p:grpSpPr bwMode="auto">
              <a:xfrm>
                <a:off x="0" y="729"/>
                <a:ext cx="680" cy="663"/>
                <a:chOff x="0" y="729"/>
                <a:chExt cx="680" cy="663"/>
              </a:xfrm>
            </p:grpSpPr>
            <p:grpSp>
              <p:nvGrpSpPr>
                <p:cNvPr id="27740" name="Group 40"/>
                <p:cNvGrpSpPr>
                  <a:grpSpLocks/>
                </p:cNvGrpSpPr>
                <p:nvPr/>
              </p:nvGrpSpPr>
              <p:grpSpPr bwMode="auto">
                <a:xfrm>
                  <a:off x="0" y="729"/>
                  <a:ext cx="680" cy="605"/>
                  <a:chOff x="0" y="729"/>
                  <a:chExt cx="680" cy="605"/>
                </a:xfrm>
              </p:grpSpPr>
              <p:sp>
                <p:nvSpPr>
                  <p:cNvPr id="27746" name="Rectangle 36"/>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4"/>
                      </a:rPr>
                      <a:t>  </a:t>
                    </a:r>
                    <a:r>
                      <a:rPr lang="en-US" sz="5700">
                        <a:latin typeface="Lucida Grande"/>
                      </a:rPr>
                      <a:t> </a:t>
                    </a:r>
                    <a:r>
                      <a:rPr lang="en-US" sz="900">
                        <a:latin typeface="Lucida Grande"/>
                      </a:rPr>
                      <a:t>                       </a:t>
                    </a:r>
                  </a:p>
                </p:txBody>
              </p:sp>
              <p:sp>
                <p:nvSpPr>
                  <p:cNvPr id="27747" name="Rectangle 39"/>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741" name="Group 44"/>
                <p:cNvGrpSpPr>
                  <a:grpSpLocks/>
                </p:cNvGrpSpPr>
                <p:nvPr/>
              </p:nvGrpSpPr>
              <p:grpSpPr bwMode="auto">
                <a:xfrm>
                  <a:off x="0" y="1334"/>
                  <a:ext cx="680" cy="58"/>
                  <a:chOff x="0" y="1334"/>
                  <a:chExt cx="680" cy="58"/>
                </a:xfrm>
              </p:grpSpPr>
              <p:sp>
                <p:nvSpPr>
                  <p:cNvPr id="27742" name="Rectangle 43"/>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743" name="Group 42"/>
                  <p:cNvGrpSpPr>
                    <a:grpSpLocks/>
                  </p:cNvGrpSpPr>
                  <p:nvPr/>
                </p:nvGrpSpPr>
                <p:grpSpPr bwMode="auto">
                  <a:xfrm>
                    <a:off x="0" y="1334"/>
                    <a:ext cx="680" cy="58"/>
                    <a:chOff x="0" y="1334"/>
                    <a:chExt cx="680" cy="58"/>
                  </a:xfrm>
                </p:grpSpPr>
                <p:sp>
                  <p:nvSpPr>
                    <p:cNvPr id="27744" name="Rectangle 38"/>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Stevens</a:t>
                      </a:r>
                      <a:endParaRPr lang="en-US" sz="2400"/>
                    </a:p>
                  </p:txBody>
                </p:sp>
                <p:sp>
                  <p:nvSpPr>
                    <p:cNvPr id="27745" name="Rectangle 41"/>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739" name="Rectangle 46"/>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grpSp>
          <p:nvGrpSpPr>
            <p:cNvPr id="27671" name="Group 59"/>
            <p:cNvGrpSpPr>
              <a:grpSpLocks/>
            </p:cNvGrpSpPr>
            <p:nvPr/>
          </p:nvGrpSpPr>
          <p:grpSpPr bwMode="auto">
            <a:xfrm>
              <a:off x="1372" y="729"/>
              <a:ext cx="686" cy="669"/>
              <a:chOff x="-3" y="726"/>
              <a:chExt cx="686" cy="669"/>
            </a:xfrm>
          </p:grpSpPr>
          <p:grpSp>
            <p:nvGrpSpPr>
              <p:cNvPr id="27728" name="Group 57"/>
              <p:cNvGrpSpPr>
                <a:grpSpLocks/>
              </p:cNvGrpSpPr>
              <p:nvPr/>
            </p:nvGrpSpPr>
            <p:grpSpPr bwMode="auto">
              <a:xfrm>
                <a:off x="0" y="729"/>
                <a:ext cx="680" cy="663"/>
                <a:chOff x="0" y="729"/>
                <a:chExt cx="680" cy="663"/>
              </a:xfrm>
            </p:grpSpPr>
            <p:grpSp>
              <p:nvGrpSpPr>
                <p:cNvPr id="27730" name="Group 52"/>
                <p:cNvGrpSpPr>
                  <a:grpSpLocks/>
                </p:cNvGrpSpPr>
                <p:nvPr/>
              </p:nvGrpSpPr>
              <p:grpSpPr bwMode="auto">
                <a:xfrm>
                  <a:off x="0" y="729"/>
                  <a:ext cx="680" cy="605"/>
                  <a:chOff x="0" y="729"/>
                  <a:chExt cx="680" cy="605"/>
                </a:xfrm>
              </p:grpSpPr>
              <p:sp>
                <p:nvSpPr>
                  <p:cNvPr id="27736" name="Rectangle 48"/>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5"/>
                      </a:rPr>
                      <a:t>  </a:t>
                    </a:r>
                    <a:r>
                      <a:rPr lang="en-US" sz="5700">
                        <a:latin typeface="Lucida Grande"/>
                      </a:rPr>
                      <a:t> </a:t>
                    </a:r>
                    <a:r>
                      <a:rPr lang="en-US" sz="900">
                        <a:latin typeface="Lucida Grande"/>
                      </a:rPr>
                      <a:t>                       </a:t>
                    </a:r>
                  </a:p>
                </p:txBody>
              </p:sp>
              <p:sp>
                <p:nvSpPr>
                  <p:cNvPr id="27737" name="Rectangle 51"/>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731" name="Group 56"/>
                <p:cNvGrpSpPr>
                  <a:grpSpLocks/>
                </p:cNvGrpSpPr>
                <p:nvPr/>
              </p:nvGrpSpPr>
              <p:grpSpPr bwMode="auto">
                <a:xfrm>
                  <a:off x="0" y="1334"/>
                  <a:ext cx="680" cy="58"/>
                  <a:chOff x="0" y="1334"/>
                  <a:chExt cx="680" cy="58"/>
                </a:xfrm>
              </p:grpSpPr>
              <p:sp>
                <p:nvSpPr>
                  <p:cNvPr id="27732" name="Rectangle 55"/>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733" name="Group 54"/>
                  <p:cNvGrpSpPr>
                    <a:grpSpLocks/>
                  </p:cNvGrpSpPr>
                  <p:nvPr/>
                </p:nvGrpSpPr>
                <p:grpSpPr bwMode="auto">
                  <a:xfrm>
                    <a:off x="0" y="1334"/>
                    <a:ext cx="680" cy="58"/>
                    <a:chOff x="0" y="1334"/>
                    <a:chExt cx="680" cy="58"/>
                  </a:xfrm>
                </p:grpSpPr>
                <p:sp>
                  <p:nvSpPr>
                    <p:cNvPr id="27734" name="Rectangle 50"/>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O'Connor</a:t>
                      </a:r>
                      <a:endParaRPr lang="en-US" sz="2400"/>
                    </a:p>
                  </p:txBody>
                </p:sp>
                <p:sp>
                  <p:nvSpPr>
                    <p:cNvPr id="27735" name="Rectangle 53"/>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729" name="Rectangle 58"/>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grpSp>
          <p:nvGrpSpPr>
            <p:cNvPr id="27672" name="Group 71"/>
            <p:cNvGrpSpPr>
              <a:grpSpLocks/>
            </p:cNvGrpSpPr>
            <p:nvPr/>
          </p:nvGrpSpPr>
          <p:grpSpPr bwMode="auto">
            <a:xfrm>
              <a:off x="2058" y="729"/>
              <a:ext cx="686" cy="669"/>
              <a:chOff x="-3" y="726"/>
              <a:chExt cx="686" cy="669"/>
            </a:xfrm>
          </p:grpSpPr>
          <p:grpSp>
            <p:nvGrpSpPr>
              <p:cNvPr id="27718" name="Group 69"/>
              <p:cNvGrpSpPr>
                <a:grpSpLocks/>
              </p:cNvGrpSpPr>
              <p:nvPr/>
            </p:nvGrpSpPr>
            <p:grpSpPr bwMode="auto">
              <a:xfrm>
                <a:off x="0" y="729"/>
                <a:ext cx="680" cy="663"/>
                <a:chOff x="0" y="729"/>
                <a:chExt cx="680" cy="663"/>
              </a:xfrm>
            </p:grpSpPr>
            <p:grpSp>
              <p:nvGrpSpPr>
                <p:cNvPr id="27720" name="Group 64"/>
                <p:cNvGrpSpPr>
                  <a:grpSpLocks/>
                </p:cNvGrpSpPr>
                <p:nvPr/>
              </p:nvGrpSpPr>
              <p:grpSpPr bwMode="auto">
                <a:xfrm>
                  <a:off x="0" y="729"/>
                  <a:ext cx="680" cy="605"/>
                  <a:chOff x="0" y="729"/>
                  <a:chExt cx="680" cy="605"/>
                </a:xfrm>
              </p:grpSpPr>
              <p:sp>
                <p:nvSpPr>
                  <p:cNvPr id="27726" name="Rectangle 60"/>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6"/>
                      </a:rPr>
                      <a:t>  </a:t>
                    </a:r>
                    <a:r>
                      <a:rPr lang="en-US" sz="5700">
                        <a:latin typeface="Lucida Grande"/>
                      </a:rPr>
                      <a:t> </a:t>
                    </a:r>
                    <a:r>
                      <a:rPr lang="en-US" sz="900">
                        <a:latin typeface="Lucida Grande"/>
                      </a:rPr>
                      <a:t>                       </a:t>
                    </a:r>
                  </a:p>
                </p:txBody>
              </p:sp>
              <p:sp>
                <p:nvSpPr>
                  <p:cNvPr id="27727" name="Rectangle 63"/>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721" name="Group 68"/>
                <p:cNvGrpSpPr>
                  <a:grpSpLocks/>
                </p:cNvGrpSpPr>
                <p:nvPr/>
              </p:nvGrpSpPr>
              <p:grpSpPr bwMode="auto">
                <a:xfrm>
                  <a:off x="0" y="1334"/>
                  <a:ext cx="680" cy="58"/>
                  <a:chOff x="0" y="1334"/>
                  <a:chExt cx="680" cy="58"/>
                </a:xfrm>
              </p:grpSpPr>
              <p:sp>
                <p:nvSpPr>
                  <p:cNvPr id="27722" name="Rectangle 67"/>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723" name="Group 66"/>
                  <p:cNvGrpSpPr>
                    <a:grpSpLocks/>
                  </p:cNvGrpSpPr>
                  <p:nvPr/>
                </p:nvGrpSpPr>
                <p:grpSpPr bwMode="auto">
                  <a:xfrm>
                    <a:off x="0" y="1334"/>
                    <a:ext cx="680" cy="58"/>
                    <a:chOff x="0" y="1334"/>
                    <a:chExt cx="680" cy="58"/>
                  </a:xfrm>
                </p:grpSpPr>
                <p:sp>
                  <p:nvSpPr>
                    <p:cNvPr id="27724" name="Rectangle 62"/>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Scalia</a:t>
                      </a:r>
                      <a:endParaRPr lang="en-US" sz="2400"/>
                    </a:p>
                  </p:txBody>
                </p:sp>
                <p:sp>
                  <p:nvSpPr>
                    <p:cNvPr id="27725" name="Rectangle 65"/>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719" name="Rectangle 70"/>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grpSp>
          <p:nvGrpSpPr>
            <p:cNvPr id="27673" name="Group 83"/>
            <p:cNvGrpSpPr>
              <a:grpSpLocks/>
            </p:cNvGrpSpPr>
            <p:nvPr/>
          </p:nvGrpSpPr>
          <p:grpSpPr bwMode="auto">
            <a:xfrm>
              <a:off x="2744" y="729"/>
              <a:ext cx="686" cy="669"/>
              <a:chOff x="-3" y="726"/>
              <a:chExt cx="686" cy="669"/>
            </a:xfrm>
          </p:grpSpPr>
          <p:grpSp>
            <p:nvGrpSpPr>
              <p:cNvPr id="27708" name="Group 81"/>
              <p:cNvGrpSpPr>
                <a:grpSpLocks/>
              </p:cNvGrpSpPr>
              <p:nvPr/>
            </p:nvGrpSpPr>
            <p:grpSpPr bwMode="auto">
              <a:xfrm>
                <a:off x="0" y="729"/>
                <a:ext cx="680" cy="663"/>
                <a:chOff x="0" y="729"/>
                <a:chExt cx="680" cy="663"/>
              </a:xfrm>
            </p:grpSpPr>
            <p:grpSp>
              <p:nvGrpSpPr>
                <p:cNvPr id="27710" name="Group 76"/>
                <p:cNvGrpSpPr>
                  <a:grpSpLocks/>
                </p:cNvGrpSpPr>
                <p:nvPr/>
              </p:nvGrpSpPr>
              <p:grpSpPr bwMode="auto">
                <a:xfrm>
                  <a:off x="0" y="729"/>
                  <a:ext cx="680" cy="605"/>
                  <a:chOff x="0" y="729"/>
                  <a:chExt cx="680" cy="605"/>
                </a:xfrm>
              </p:grpSpPr>
              <p:sp>
                <p:nvSpPr>
                  <p:cNvPr id="27716" name="Rectangle 72"/>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7"/>
                      </a:rPr>
                      <a:t>  </a:t>
                    </a:r>
                    <a:r>
                      <a:rPr lang="en-US" sz="5700">
                        <a:latin typeface="Lucida Grande"/>
                      </a:rPr>
                      <a:t> </a:t>
                    </a:r>
                    <a:r>
                      <a:rPr lang="en-US" sz="900">
                        <a:latin typeface="Lucida Grande"/>
                      </a:rPr>
                      <a:t>                       </a:t>
                    </a:r>
                  </a:p>
                </p:txBody>
              </p:sp>
              <p:sp>
                <p:nvSpPr>
                  <p:cNvPr id="27717" name="Rectangle 75"/>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711" name="Group 80"/>
                <p:cNvGrpSpPr>
                  <a:grpSpLocks/>
                </p:cNvGrpSpPr>
                <p:nvPr/>
              </p:nvGrpSpPr>
              <p:grpSpPr bwMode="auto">
                <a:xfrm>
                  <a:off x="0" y="1334"/>
                  <a:ext cx="680" cy="58"/>
                  <a:chOff x="0" y="1334"/>
                  <a:chExt cx="680" cy="58"/>
                </a:xfrm>
              </p:grpSpPr>
              <p:sp>
                <p:nvSpPr>
                  <p:cNvPr id="27712" name="Rectangle 79"/>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713" name="Group 78"/>
                  <p:cNvGrpSpPr>
                    <a:grpSpLocks/>
                  </p:cNvGrpSpPr>
                  <p:nvPr/>
                </p:nvGrpSpPr>
                <p:grpSpPr bwMode="auto">
                  <a:xfrm>
                    <a:off x="0" y="1334"/>
                    <a:ext cx="680" cy="58"/>
                    <a:chOff x="0" y="1334"/>
                    <a:chExt cx="680" cy="58"/>
                  </a:xfrm>
                </p:grpSpPr>
                <p:sp>
                  <p:nvSpPr>
                    <p:cNvPr id="27714" name="Rectangle 74"/>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Kennedy</a:t>
                      </a:r>
                      <a:endParaRPr lang="en-US" sz="2400"/>
                    </a:p>
                  </p:txBody>
                </p:sp>
                <p:sp>
                  <p:nvSpPr>
                    <p:cNvPr id="27715" name="Rectangle 77"/>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709" name="Rectangle 82"/>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grpSp>
          <p:nvGrpSpPr>
            <p:cNvPr id="27674" name="Group 95"/>
            <p:cNvGrpSpPr>
              <a:grpSpLocks/>
            </p:cNvGrpSpPr>
            <p:nvPr/>
          </p:nvGrpSpPr>
          <p:grpSpPr bwMode="auto">
            <a:xfrm>
              <a:off x="3430" y="729"/>
              <a:ext cx="686" cy="669"/>
              <a:chOff x="-3" y="726"/>
              <a:chExt cx="686" cy="669"/>
            </a:xfrm>
          </p:grpSpPr>
          <p:grpSp>
            <p:nvGrpSpPr>
              <p:cNvPr id="27698" name="Group 93"/>
              <p:cNvGrpSpPr>
                <a:grpSpLocks/>
              </p:cNvGrpSpPr>
              <p:nvPr/>
            </p:nvGrpSpPr>
            <p:grpSpPr bwMode="auto">
              <a:xfrm>
                <a:off x="0" y="729"/>
                <a:ext cx="680" cy="663"/>
                <a:chOff x="0" y="729"/>
                <a:chExt cx="680" cy="663"/>
              </a:xfrm>
            </p:grpSpPr>
            <p:grpSp>
              <p:nvGrpSpPr>
                <p:cNvPr id="27700" name="Group 88"/>
                <p:cNvGrpSpPr>
                  <a:grpSpLocks/>
                </p:cNvGrpSpPr>
                <p:nvPr/>
              </p:nvGrpSpPr>
              <p:grpSpPr bwMode="auto">
                <a:xfrm>
                  <a:off x="0" y="729"/>
                  <a:ext cx="680" cy="605"/>
                  <a:chOff x="0" y="729"/>
                  <a:chExt cx="680" cy="605"/>
                </a:xfrm>
              </p:grpSpPr>
              <p:sp>
                <p:nvSpPr>
                  <p:cNvPr id="27706" name="Rectangle 84"/>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8"/>
                      </a:rPr>
                      <a:t>  </a:t>
                    </a:r>
                    <a:r>
                      <a:rPr lang="en-US" sz="5700">
                        <a:latin typeface="Lucida Grande"/>
                      </a:rPr>
                      <a:t> </a:t>
                    </a:r>
                    <a:r>
                      <a:rPr lang="en-US" sz="900">
                        <a:latin typeface="Lucida Grande"/>
                      </a:rPr>
                      <a:t>                       </a:t>
                    </a:r>
                  </a:p>
                </p:txBody>
              </p:sp>
              <p:sp>
                <p:nvSpPr>
                  <p:cNvPr id="27707" name="Rectangle 87"/>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701" name="Group 92"/>
                <p:cNvGrpSpPr>
                  <a:grpSpLocks/>
                </p:cNvGrpSpPr>
                <p:nvPr/>
              </p:nvGrpSpPr>
              <p:grpSpPr bwMode="auto">
                <a:xfrm>
                  <a:off x="0" y="1334"/>
                  <a:ext cx="680" cy="58"/>
                  <a:chOff x="0" y="1334"/>
                  <a:chExt cx="680" cy="58"/>
                </a:xfrm>
              </p:grpSpPr>
              <p:sp>
                <p:nvSpPr>
                  <p:cNvPr id="27702" name="Rectangle 91"/>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703" name="Group 90"/>
                  <p:cNvGrpSpPr>
                    <a:grpSpLocks/>
                  </p:cNvGrpSpPr>
                  <p:nvPr/>
                </p:nvGrpSpPr>
                <p:grpSpPr bwMode="auto">
                  <a:xfrm>
                    <a:off x="0" y="1334"/>
                    <a:ext cx="680" cy="58"/>
                    <a:chOff x="0" y="1334"/>
                    <a:chExt cx="680" cy="58"/>
                  </a:xfrm>
                </p:grpSpPr>
                <p:sp>
                  <p:nvSpPr>
                    <p:cNvPr id="27704" name="Rectangle 86"/>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Souter</a:t>
                      </a:r>
                      <a:endParaRPr lang="en-US" sz="2400"/>
                    </a:p>
                  </p:txBody>
                </p:sp>
                <p:sp>
                  <p:nvSpPr>
                    <p:cNvPr id="27705" name="Rectangle 89"/>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699" name="Rectangle 94"/>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grpSp>
          <p:nvGrpSpPr>
            <p:cNvPr id="27675" name="Group 107"/>
            <p:cNvGrpSpPr>
              <a:grpSpLocks/>
            </p:cNvGrpSpPr>
            <p:nvPr/>
          </p:nvGrpSpPr>
          <p:grpSpPr bwMode="auto">
            <a:xfrm>
              <a:off x="4116" y="729"/>
              <a:ext cx="686" cy="669"/>
              <a:chOff x="-3" y="726"/>
              <a:chExt cx="686" cy="669"/>
            </a:xfrm>
          </p:grpSpPr>
          <p:grpSp>
            <p:nvGrpSpPr>
              <p:cNvPr id="27688" name="Group 105"/>
              <p:cNvGrpSpPr>
                <a:grpSpLocks/>
              </p:cNvGrpSpPr>
              <p:nvPr/>
            </p:nvGrpSpPr>
            <p:grpSpPr bwMode="auto">
              <a:xfrm>
                <a:off x="0" y="729"/>
                <a:ext cx="680" cy="663"/>
                <a:chOff x="0" y="729"/>
                <a:chExt cx="680" cy="663"/>
              </a:xfrm>
            </p:grpSpPr>
            <p:grpSp>
              <p:nvGrpSpPr>
                <p:cNvPr id="27690" name="Group 100"/>
                <p:cNvGrpSpPr>
                  <a:grpSpLocks/>
                </p:cNvGrpSpPr>
                <p:nvPr/>
              </p:nvGrpSpPr>
              <p:grpSpPr bwMode="auto">
                <a:xfrm>
                  <a:off x="0" y="729"/>
                  <a:ext cx="680" cy="605"/>
                  <a:chOff x="0" y="729"/>
                  <a:chExt cx="680" cy="605"/>
                </a:xfrm>
              </p:grpSpPr>
              <p:sp>
                <p:nvSpPr>
                  <p:cNvPr id="27696" name="Rectangle 96"/>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9"/>
                      </a:rPr>
                      <a:t>  </a:t>
                    </a:r>
                    <a:r>
                      <a:rPr lang="en-US" sz="5700">
                        <a:latin typeface="Lucida Grande"/>
                      </a:rPr>
                      <a:t> </a:t>
                    </a:r>
                    <a:r>
                      <a:rPr lang="en-US" sz="900">
                        <a:latin typeface="Lucida Grande"/>
                      </a:rPr>
                      <a:t>                       </a:t>
                    </a:r>
                  </a:p>
                </p:txBody>
              </p:sp>
              <p:sp>
                <p:nvSpPr>
                  <p:cNvPr id="27697" name="Rectangle 99"/>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691" name="Group 104"/>
                <p:cNvGrpSpPr>
                  <a:grpSpLocks/>
                </p:cNvGrpSpPr>
                <p:nvPr/>
              </p:nvGrpSpPr>
              <p:grpSpPr bwMode="auto">
                <a:xfrm>
                  <a:off x="0" y="1334"/>
                  <a:ext cx="680" cy="58"/>
                  <a:chOff x="0" y="1334"/>
                  <a:chExt cx="680" cy="58"/>
                </a:xfrm>
              </p:grpSpPr>
              <p:sp>
                <p:nvSpPr>
                  <p:cNvPr id="27692" name="Rectangle 103"/>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693" name="Group 102"/>
                  <p:cNvGrpSpPr>
                    <a:grpSpLocks/>
                  </p:cNvGrpSpPr>
                  <p:nvPr/>
                </p:nvGrpSpPr>
                <p:grpSpPr bwMode="auto">
                  <a:xfrm>
                    <a:off x="0" y="1334"/>
                    <a:ext cx="680" cy="58"/>
                    <a:chOff x="0" y="1334"/>
                    <a:chExt cx="680" cy="58"/>
                  </a:xfrm>
                </p:grpSpPr>
                <p:sp>
                  <p:nvSpPr>
                    <p:cNvPr id="27694" name="Rectangle 98"/>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Thomas</a:t>
                      </a:r>
                      <a:endParaRPr lang="en-US" sz="2400"/>
                    </a:p>
                  </p:txBody>
                </p:sp>
                <p:sp>
                  <p:nvSpPr>
                    <p:cNvPr id="27695" name="Rectangle 101"/>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689" name="Rectangle 106"/>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grpSp>
          <p:nvGrpSpPr>
            <p:cNvPr id="27676" name="Group 119"/>
            <p:cNvGrpSpPr>
              <a:grpSpLocks/>
            </p:cNvGrpSpPr>
            <p:nvPr/>
          </p:nvGrpSpPr>
          <p:grpSpPr bwMode="auto">
            <a:xfrm>
              <a:off x="4802" y="729"/>
              <a:ext cx="686" cy="669"/>
              <a:chOff x="-3" y="726"/>
              <a:chExt cx="686" cy="669"/>
            </a:xfrm>
          </p:grpSpPr>
          <p:grpSp>
            <p:nvGrpSpPr>
              <p:cNvPr id="27678" name="Group 117"/>
              <p:cNvGrpSpPr>
                <a:grpSpLocks/>
              </p:cNvGrpSpPr>
              <p:nvPr/>
            </p:nvGrpSpPr>
            <p:grpSpPr bwMode="auto">
              <a:xfrm>
                <a:off x="0" y="729"/>
                <a:ext cx="680" cy="663"/>
                <a:chOff x="0" y="729"/>
                <a:chExt cx="680" cy="663"/>
              </a:xfrm>
            </p:grpSpPr>
            <p:grpSp>
              <p:nvGrpSpPr>
                <p:cNvPr id="27680" name="Group 112"/>
                <p:cNvGrpSpPr>
                  <a:grpSpLocks/>
                </p:cNvGrpSpPr>
                <p:nvPr/>
              </p:nvGrpSpPr>
              <p:grpSpPr bwMode="auto">
                <a:xfrm>
                  <a:off x="0" y="729"/>
                  <a:ext cx="680" cy="605"/>
                  <a:chOff x="0" y="729"/>
                  <a:chExt cx="680" cy="605"/>
                </a:xfrm>
              </p:grpSpPr>
              <p:sp>
                <p:nvSpPr>
                  <p:cNvPr id="27686" name="Rectangle 108"/>
                  <p:cNvSpPr>
                    <a:spLocks noChangeArrowheads="1"/>
                  </p:cNvSpPr>
                  <p:nvPr/>
                </p:nvSpPr>
                <p:spPr bwMode="auto">
                  <a:xfrm>
                    <a:off x="0" y="729"/>
                    <a:ext cx="680" cy="605"/>
                  </a:xfrm>
                  <a:prstGeom prst="rect">
                    <a:avLst/>
                  </a:prstGeom>
                  <a:solidFill>
                    <a:srgbClr val="FFFFFF"/>
                  </a:solidFill>
                  <a:ln w="9525">
                    <a:noFill/>
                    <a:miter lim="800000"/>
                    <a:headEnd/>
                    <a:tailEnd/>
                  </a:ln>
                </p:spPr>
                <p:txBody>
                  <a:bodyPr/>
                  <a:lstStyle/>
                  <a:p>
                    <a:pPr fontAlgn="t"/>
                    <a:r>
                      <a:rPr lang="en-US" sz="900">
                        <a:latin typeface="Lucida Grande"/>
                        <a:hlinkClick r:id="rId10"/>
                      </a:rPr>
                      <a:t>  </a:t>
                    </a:r>
                    <a:r>
                      <a:rPr lang="en-US" sz="5700">
                        <a:latin typeface="Lucida Grande"/>
                      </a:rPr>
                      <a:t> </a:t>
                    </a:r>
                    <a:r>
                      <a:rPr lang="en-US" sz="900">
                        <a:latin typeface="Lucida Grande"/>
                      </a:rPr>
                      <a:t>                       </a:t>
                    </a:r>
                  </a:p>
                </p:txBody>
              </p:sp>
              <p:sp>
                <p:nvSpPr>
                  <p:cNvPr id="27687" name="Rectangle 111"/>
                  <p:cNvSpPr>
                    <a:spLocks noChangeArrowheads="1"/>
                  </p:cNvSpPr>
                  <p:nvPr/>
                </p:nvSpPr>
                <p:spPr bwMode="auto">
                  <a:xfrm>
                    <a:off x="0" y="729"/>
                    <a:ext cx="680" cy="605"/>
                  </a:xfrm>
                  <a:prstGeom prst="rect">
                    <a:avLst/>
                  </a:prstGeom>
                  <a:solidFill>
                    <a:srgbClr val="FFFFFF"/>
                  </a:solidFill>
                  <a:ln w="7">
                    <a:solidFill>
                      <a:srgbClr val="A0A0A0"/>
                    </a:solidFill>
                    <a:miter lim="800000"/>
                    <a:headEnd/>
                    <a:tailEnd/>
                  </a:ln>
                </p:spPr>
                <p:txBody>
                  <a:bodyPr/>
                  <a:lstStyle/>
                  <a:p>
                    <a:endParaRPr lang="en-US"/>
                  </a:p>
                </p:txBody>
              </p:sp>
            </p:grpSp>
            <p:grpSp>
              <p:nvGrpSpPr>
                <p:cNvPr id="27681" name="Group 116"/>
                <p:cNvGrpSpPr>
                  <a:grpSpLocks/>
                </p:cNvGrpSpPr>
                <p:nvPr/>
              </p:nvGrpSpPr>
              <p:grpSpPr bwMode="auto">
                <a:xfrm>
                  <a:off x="0" y="1334"/>
                  <a:ext cx="680" cy="58"/>
                  <a:chOff x="0" y="1334"/>
                  <a:chExt cx="680" cy="58"/>
                </a:xfrm>
              </p:grpSpPr>
              <p:sp>
                <p:nvSpPr>
                  <p:cNvPr id="27682" name="Rectangle 115"/>
                  <p:cNvSpPr>
                    <a:spLocks noChangeArrowheads="1"/>
                  </p:cNvSpPr>
                  <p:nvPr/>
                </p:nvSpPr>
                <p:spPr bwMode="auto">
                  <a:xfrm>
                    <a:off x="0" y="1334"/>
                    <a:ext cx="680" cy="58"/>
                  </a:xfrm>
                  <a:prstGeom prst="rect">
                    <a:avLst/>
                  </a:prstGeom>
                  <a:solidFill>
                    <a:srgbClr val="FFFFFF"/>
                  </a:solidFill>
                  <a:ln w="9525">
                    <a:noFill/>
                    <a:miter lim="800000"/>
                    <a:headEnd/>
                    <a:tailEnd/>
                  </a:ln>
                </p:spPr>
                <p:txBody>
                  <a:bodyPr/>
                  <a:lstStyle/>
                  <a:p>
                    <a:endParaRPr lang="en-US"/>
                  </a:p>
                </p:txBody>
              </p:sp>
              <p:grpSp>
                <p:nvGrpSpPr>
                  <p:cNvPr id="27683" name="Group 114"/>
                  <p:cNvGrpSpPr>
                    <a:grpSpLocks/>
                  </p:cNvGrpSpPr>
                  <p:nvPr/>
                </p:nvGrpSpPr>
                <p:grpSpPr bwMode="auto">
                  <a:xfrm>
                    <a:off x="0" y="1334"/>
                    <a:ext cx="680" cy="58"/>
                    <a:chOff x="0" y="1334"/>
                    <a:chExt cx="680" cy="58"/>
                  </a:xfrm>
                </p:grpSpPr>
                <p:sp>
                  <p:nvSpPr>
                    <p:cNvPr id="27684" name="Rectangle 110"/>
                    <p:cNvSpPr>
                      <a:spLocks noChangeArrowheads="1"/>
                    </p:cNvSpPr>
                    <p:nvPr/>
                  </p:nvSpPr>
                  <p:spPr bwMode="auto">
                    <a:xfrm>
                      <a:off x="0" y="1334"/>
                      <a:ext cx="680" cy="58"/>
                    </a:xfrm>
                    <a:prstGeom prst="rect">
                      <a:avLst/>
                    </a:prstGeom>
                    <a:solidFill>
                      <a:srgbClr val="FFFFFF"/>
                    </a:solidFill>
                    <a:ln w="9525">
                      <a:noFill/>
                      <a:miter lim="800000"/>
                      <a:headEnd/>
                      <a:tailEnd/>
                    </a:ln>
                  </p:spPr>
                  <p:txBody>
                    <a:bodyPr lIns="0" tIns="0" rIns="0" bIns="0"/>
                    <a:lstStyle/>
                    <a:p>
                      <a:pPr algn="ctr" fontAlgn="t"/>
                      <a:r>
                        <a:rPr lang="en-US" sz="600">
                          <a:latin typeface="Lucida Grande"/>
                        </a:rPr>
                        <a:t>Ginsburg</a:t>
                      </a:r>
                      <a:endParaRPr lang="en-US" sz="2400"/>
                    </a:p>
                  </p:txBody>
                </p:sp>
                <p:sp>
                  <p:nvSpPr>
                    <p:cNvPr id="27685" name="Rectangle 113"/>
                    <p:cNvSpPr>
                      <a:spLocks noChangeArrowheads="1"/>
                    </p:cNvSpPr>
                    <p:nvPr/>
                  </p:nvSpPr>
                  <p:spPr bwMode="auto">
                    <a:xfrm>
                      <a:off x="0" y="1334"/>
                      <a:ext cx="680" cy="58"/>
                    </a:xfrm>
                    <a:prstGeom prst="rect">
                      <a:avLst/>
                    </a:prstGeom>
                    <a:solidFill>
                      <a:srgbClr val="FFFFFF"/>
                    </a:solidFill>
                    <a:ln w="7">
                      <a:solidFill>
                        <a:srgbClr val="A0A0A0"/>
                      </a:solidFill>
                      <a:miter lim="800000"/>
                      <a:headEnd/>
                      <a:tailEnd/>
                    </a:ln>
                  </p:spPr>
                  <p:txBody>
                    <a:bodyPr/>
                    <a:lstStyle/>
                    <a:p>
                      <a:endParaRPr lang="en-US"/>
                    </a:p>
                  </p:txBody>
                </p:sp>
              </p:grpSp>
            </p:grpSp>
          </p:grpSp>
          <p:sp>
            <p:nvSpPr>
              <p:cNvPr id="27679" name="Rectangle 118"/>
              <p:cNvSpPr>
                <a:spLocks noChangeArrowheads="1"/>
              </p:cNvSpPr>
              <p:nvPr/>
            </p:nvSpPr>
            <p:spPr bwMode="auto">
              <a:xfrm>
                <a:off x="-3" y="726"/>
                <a:ext cx="686" cy="669"/>
              </a:xfrm>
              <a:prstGeom prst="rect">
                <a:avLst/>
              </a:prstGeom>
              <a:solidFill>
                <a:srgbClr val="FFFFFF"/>
              </a:solidFill>
              <a:ln w="9525">
                <a:solidFill>
                  <a:srgbClr val="000000"/>
                </a:solidFill>
                <a:miter lim="800000"/>
                <a:headEnd/>
                <a:tailEnd/>
              </a:ln>
            </p:spPr>
            <p:txBody>
              <a:bodyPr/>
              <a:lstStyle/>
              <a:p>
                <a:endParaRPr lang="en-US"/>
              </a:p>
            </p:txBody>
          </p:sp>
        </p:grpSp>
        <p:sp>
          <p:nvSpPr>
            <p:cNvPr id="27677" name="Rectangle 120"/>
            <p:cNvSpPr>
              <a:spLocks noChangeArrowheads="1"/>
            </p:cNvSpPr>
            <p:nvPr/>
          </p:nvSpPr>
          <p:spPr bwMode="auto">
            <a:xfrm>
              <a:off x="5488" y="729"/>
              <a:ext cx="0" cy="669"/>
            </a:xfrm>
            <a:prstGeom prst="rect">
              <a:avLst/>
            </a:prstGeom>
            <a:solidFill>
              <a:srgbClr val="FFFFFF"/>
            </a:solidFill>
            <a:ln w="9525">
              <a:noFill/>
              <a:miter lim="800000"/>
              <a:headEnd/>
              <a:tailEnd/>
            </a:ln>
          </p:spPr>
          <p:txBody>
            <a:bodyPr lIns="0" tIns="0" rIns="0" bIns="0">
              <a:spAutoFit/>
            </a:bodyPr>
            <a:lstStyle/>
            <a:p>
              <a:endParaRPr lang="en-US"/>
            </a:p>
          </p:txBody>
        </p:sp>
      </p:grpSp>
      <p:pic>
        <p:nvPicPr>
          <p:cNvPr id="27660" name="Picture 25" descr="Voted with the minority, joined Scalia's dissent">
            <a:hlinkClick r:id="rId3"/>
          </p:cNvPr>
          <p:cNvPicPr>
            <a:picLocks noChangeAspect="1" noChangeArrowheads="1"/>
          </p:cNvPicPr>
          <p:nvPr/>
        </p:nvPicPr>
        <p:blipFill>
          <a:blip r:embed="rId11" cstate="print"/>
          <a:srcRect/>
          <a:stretch>
            <a:fillRect/>
          </a:stretch>
        </p:blipFill>
        <p:spPr bwMode="auto">
          <a:xfrm>
            <a:off x="6019800" y="5943600"/>
            <a:ext cx="685800" cy="914400"/>
          </a:xfrm>
          <a:prstGeom prst="rect">
            <a:avLst/>
          </a:prstGeom>
          <a:noFill/>
          <a:ln w="9525">
            <a:noFill/>
            <a:miter lim="800000"/>
            <a:headEnd/>
            <a:tailEnd/>
          </a:ln>
        </p:spPr>
      </p:pic>
      <p:pic>
        <p:nvPicPr>
          <p:cNvPr id="27661" name="Picture 37" descr="Voted with the majority, joined Kennedy's opinion">
            <a:hlinkClick r:id="rId4"/>
          </p:cNvPr>
          <p:cNvPicPr>
            <a:picLocks noChangeAspect="1" noChangeArrowheads="1"/>
          </p:cNvPicPr>
          <p:nvPr/>
        </p:nvPicPr>
        <p:blipFill>
          <a:blip r:embed="rId12" cstate="print"/>
          <a:srcRect/>
          <a:stretch>
            <a:fillRect/>
          </a:stretch>
        </p:blipFill>
        <p:spPr bwMode="auto">
          <a:xfrm>
            <a:off x="457200" y="5943600"/>
            <a:ext cx="685800" cy="914400"/>
          </a:xfrm>
          <a:prstGeom prst="rect">
            <a:avLst/>
          </a:prstGeom>
          <a:noFill/>
          <a:ln w="9525">
            <a:noFill/>
            <a:miter lim="800000"/>
            <a:headEnd/>
            <a:tailEnd/>
          </a:ln>
        </p:spPr>
      </p:pic>
      <p:pic>
        <p:nvPicPr>
          <p:cNvPr id="27662" name="Picture 49" descr="Voted with the majority, authored a special concurrence">
            <a:hlinkClick r:id="rId5"/>
          </p:cNvPr>
          <p:cNvPicPr>
            <a:picLocks noChangeAspect="1" noChangeArrowheads="1"/>
          </p:cNvPicPr>
          <p:nvPr/>
        </p:nvPicPr>
        <p:blipFill>
          <a:blip r:embed="rId13" cstate="print"/>
          <a:srcRect/>
          <a:stretch>
            <a:fillRect/>
          </a:stretch>
        </p:blipFill>
        <p:spPr bwMode="auto">
          <a:xfrm>
            <a:off x="1524000" y="5943600"/>
            <a:ext cx="685800" cy="914400"/>
          </a:xfrm>
          <a:prstGeom prst="rect">
            <a:avLst/>
          </a:prstGeom>
          <a:noFill/>
          <a:ln w="9525">
            <a:noFill/>
            <a:miter lim="800000"/>
            <a:headEnd/>
            <a:tailEnd/>
          </a:ln>
        </p:spPr>
      </p:pic>
      <p:pic>
        <p:nvPicPr>
          <p:cNvPr id="27663" name="Picture 61" descr="Voted with the minority, authored a dissent">
            <a:hlinkClick r:id="rId6"/>
          </p:cNvPr>
          <p:cNvPicPr>
            <a:picLocks noChangeAspect="1" noChangeArrowheads="1"/>
          </p:cNvPicPr>
          <p:nvPr/>
        </p:nvPicPr>
        <p:blipFill>
          <a:blip r:embed="rId14" cstate="print"/>
          <a:srcRect/>
          <a:stretch>
            <a:fillRect/>
          </a:stretch>
        </p:blipFill>
        <p:spPr bwMode="auto">
          <a:xfrm>
            <a:off x="7010400" y="5943600"/>
            <a:ext cx="685800" cy="914400"/>
          </a:xfrm>
          <a:prstGeom prst="rect">
            <a:avLst/>
          </a:prstGeom>
          <a:noFill/>
          <a:ln w="9525">
            <a:noFill/>
            <a:miter lim="800000"/>
            <a:headEnd/>
            <a:tailEnd/>
          </a:ln>
        </p:spPr>
      </p:pic>
      <p:pic>
        <p:nvPicPr>
          <p:cNvPr id="27664" name="Picture 73" descr="Voted with the majority, authored an opinion">
            <a:hlinkClick r:id="rId7"/>
          </p:cNvPr>
          <p:cNvPicPr>
            <a:picLocks noChangeAspect="1" noChangeArrowheads="1"/>
          </p:cNvPicPr>
          <p:nvPr/>
        </p:nvPicPr>
        <p:blipFill>
          <a:blip r:embed="rId15" cstate="print"/>
          <a:srcRect/>
          <a:stretch>
            <a:fillRect/>
          </a:stretch>
        </p:blipFill>
        <p:spPr bwMode="auto">
          <a:xfrm>
            <a:off x="2667000" y="5943600"/>
            <a:ext cx="685800" cy="914400"/>
          </a:xfrm>
          <a:prstGeom prst="rect">
            <a:avLst/>
          </a:prstGeom>
          <a:noFill/>
          <a:ln w="9525">
            <a:noFill/>
            <a:miter lim="800000"/>
            <a:headEnd/>
            <a:tailEnd/>
          </a:ln>
        </p:spPr>
      </p:pic>
      <p:pic>
        <p:nvPicPr>
          <p:cNvPr id="27665" name="Picture 85" descr="Voted with the majority, joined Kennedy's opinion">
            <a:hlinkClick r:id="rId8"/>
          </p:cNvPr>
          <p:cNvPicPr>
            <a:picLocks noChangeAspect="1" noChangeArrowheads="1"/>
          </p:cNvPicPr>
          <p:nvPr/>
        </p:nvPicPr>
        <p:blipFill>
          <a:blip r:embed="rId16" cstate="print"/>
          <a:srcRect/>
          <a:stretch>
            <a:fillRect/>
          </a:stretch>
        </p:blipFill>
        <p:spPr bwMode="auto">
          <a:xfrm>
            <a:off x="4876800" y="5943600"/>
            <a:ext cx="685800" cy="914400"/>
          </a:xfrm>
          <a:prstGeom prst="rect">
            <a:avLst/>
          </a:prstGeom>
          <a:noFill/>
          <a:ln w="9525">
            <a:noFill/>
            <a:miter lim="800000"/>
            <a:headEnd/>
            <a:tailEnd/>
          </a:ln>
        </p:spPr>
      </p:pic>
      <p:pic>
        <p:nvPicPr>
          <p:cNvPr id="27666" name="Picture 97" descr="Voted with the minority, joined Scalia's dissent, authored a dissent">
            <a:hlinkClick r:id="rId9"/>
          </p:cNvPr>
          <p:cNvPicPr>
            <a:picLocks noChangeAspect="1" noChangeArrowheads="1"/>
          </p:cNvPicPr>
          <p:nvPr/>
        </p:nvPicPr>
        <p:blipFill>
          <a:blip r:embed="rId17" cstate="print"/>
          <a:srcRect/>
          <a:stretch>
            <a:fillRect/>
          </a:stretch>
        </p:blipFill>
        <p:spPr bwMode="auto">
          <a:xfrm>
            <a:off x="8001000" y="5943600"/>
            <a:ext cx="685800" cy="914400"/>
          </a:xfrm>
          <a:prstGeom prst="rect">
            <a:avLst/>
          </a:prstGeom>
          <a:noFill/>
          <a:ln w="9525">
            <a:noFill/>
            <a:miter lim="800000"/>
            <a:headEnd/>
            <a:tailEnd/>
          </a:ln>
        </p:spPr>
      </p:pic>
      <p:pic>
        <p:nvPicPr>
          <p:cNvPr id="27667" name="Picture 109" descr="Voted with the majority, joined Kennedy's opinion">
            <a:hlinkClick r:id="rId10"/>
          </p:cNvPr>
          <p:cNvPicPr>
            <a:picLocks noChangeAspect="1" noChangeArrowheads="1"/>
          </p:cNvPicPr>
          <p:nvPr/>
        </p:nvPicPr>
        <p:blipFill>
          <a:blip r:embed="rId18" cstate="print"/>
          <a:srcRect/>
          <a:stretch>
            <a:fillRect/>
          </a:stretch>
        </p:blipFill>
        <p:spPr bwMode="auto">
          <a:xfrm>
            <a:off x="3733800" y="5943600"/>
            <a:ext cx="685800" cy="914400"/>
          </a:xfrm>
          <a:prstGeom prst="rect">
            <a:avLst/>
          </a:prstGeom>
          <a:noFill/>
          <a:ln w="9525">
            <a:noFill/>
            <a:miter lim="800000"/>
            <a:headEnd/>
            <a:tailEnd/>
          </a:ln>
        </p:spPr>
      </p:pic>
      <p:sp>
        <p:nvSpPr>
          <p:cNvPr id="27668" name="Text Box 122"/>
          <p:cNvSpPr txBox="1">
            <a:spLocks noChangeArrowheads="1"/>
          </p:cNvSpPr>
          <p:nvPr/>
        </p:nvSpPr>
        <p:spPr bwMode="auto">
          <a:xfrm>
            <a:off x="517525" y="5219700"/>
            <a:ext cx="7480300" cy="641350"/>
          </a:xfrm>
          <a:prstGeom prst="rect">
            <a:avLst/>
          </a:prstGeom>
          <a:noFill/>
          <a:ln w="9525">
            <a:noFill/>
            <a:miter lim="800000"/>
            <a:headEnd/>
            <a:tailEnd/>
          </a:ln>
        </p:spPr>
        <p:txBody>
          <a:bodyPr wrap="none">
            <a:spAutoFit/>
          </a:bodyPr>
          <a:lstStyle/>
          <a:p>
            <a:r>
              <a:rPr lang="en-US" sz="1800"/>
              <a:t>Majority:Stevens, O’Conner, Kennedy, Ginsberg Souter, Breyer (not picutered)</a:t>
            </a:r>
          </a:p>
          <a:p>
            <a:r>
              <a:rPr lang="en-US" sz="1800"/>
              <a:t>Minority: Rehnquist,Scalio, Thomas</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03188" y="457200"/>
            <a:ext cx="9247188" cy="457200"/>
          </a:xfrm>
          <a:prstGeom prst="rect">
            <a:avLst/>
          </a:prstGeom>
          <a:noFill/>
          <a:ln w="9525">
            <a:noFill/>
            <a:miter lim="800000"/>
            <a:headEnd/>
            <a:tailEnd/>
          </a:ln>
        </p:spPr>
        <p:txBody>
          <a:bodyPr wrap="none">
            <a:spAutoFit/>
          </a:bodyPr>
          <a:lstStyle/>
          <a:p>
            <a:r>
              <a:rPr lang="en-US" sz="2400"/>
              <a:t>So let’s take a look at some of those substantive first amendment </a:t>
            </a:r>
            <a:r>
              <a:rPr lang="en-US" sz="2400" i="1"/>
              <a:t>Liberties</a:t>
            </a:r>
          </a:p>
        </p:txBody>
      </p:sp>
      <p:sp>
        <p:nvSpPr>
          <p:cNvPr id="28675" name="Text Box 4"/>
          <p:cNvSpPr txBox="1">
            <a:spLocks noChangeArrowheads="1"/>
          </p:cNvSpPr>
          <p:nvPr/>
        </p:nvSpPr>
        <p:spPr bwMode="auto">
          <a:xfrm>
            <a:off x="517525" y="1184275"/>
            <a:ext cx="5153025" cy="457200"/>
          </a:xfrm>
          <a:prstGeom prst="rect">
            <a:avLst/>
          </a:prstGeom>
          <a:noFill/>
          <a:ln w="9525">
            <a:noFill/>
            <a:miter lim="800000"/>
            <a:headEnd/>
            <a:tailEnd/>
          </a:ln>
        </p:spPr>
        <p:txBody>
          <a:bodyPr wrap="none">
            <a:spAutoFit/>
          </a:bodyPr>
          <a:lstStyle/>
          <a:p>
            <a:r>
              <a:rPr lang="en-US" sz="2400"/>
              <a:t>Remember—there are five and they are: </a:t>
            </a:r>
          </a:p>
        </p:txBody>
      </p:sp>
      <p:sp>
        <p:nvSpPr>
          <p:cNvPr id="28676" name="Text Box 5"/>
          <p:cNvSpPr txBox="1">
            <a:spLocks noChangeArrowheads="1"/>
          </p:cNvSpPr>
          <p:nvPr/>
        </p:nvSpPr>
        <p:spPr bwMode="auto">
          <a:xfrm>
            <a:off x="1143000" y="1752600"/>
            <a:ext cx="7321550" cy="579438"/>
          </a:xfrm>
          <a:prstGeom prst="rect">
            <a:avLst/>
          </a:prstGeom>
          <a:noFill/>
          <a:ln w="9525">
            <a:noFill/>
            <a:miter lim="800000"/>
            <a:headEnd/>
            <a:tailEnd/>
          </a:ln>
        </p:spPr>
        <p:txBody>
          <a:bodyPr wrap="none">
            <a:spAutoFit/>
          </a:bodyPr>
          <a:lstStyle/>
          <a:p>
            <a:r>
              <a:rPr lang="en-US" sz="3200"/>
              <a:t>Religion, Speech, Press, Assembly, Petition</a:t>
            </a:r>
          </a:p>
        </p:txBody>
      </p:sp>
      <p:sp>
        <p:nvSpPr>
          <p:cNvPr id="28677" name="Text Box 7"/>
          <p:cNvSpPr txBox="1">
            <a:spLocks noChangeArrowheads="1"/>
          </p:cNvSpPr>
          <p:nvPr/>
        </p:nvSpPr>
        <p:spPr bwMode="auto">
          <a:xfrm>
            <a:off x="898525" y="2632075"/>
            <a:ext cx="184150" cy="457200"/>
          </a:xfrm>
          <a:prstGeom prst="rect">
            <a:avLst/>
          </a:prstGeom>
          <a:noFill/>
          <a:ln w="9525">
            <a:noFill/>
            <a:miter lim="800000"/>
            <a:headEnd/>
            <a:tailEnd/>
          </a:ln>
        </p:spPr>
        <p:txBody>
          <a:bodyPr wrap="none">
            <a:spAutoFit/>
          </a:bodyPr>
          <a:lstStyle/>
          <a:p>
            <a:endParaRPr lang="en-US" sz="2400"/>
          </a:p>
        </p:txBody>
      </p:sp>
      <p:sp>
        <p:nvSpPr>
          <p:cNvPr id="28678" name="Text Box 9"/>
          <p:cNvSpPr txBox="1">
            <a:spLocks noChangeArrowheads="1"/>
          </p:cNvSpPr>
          <p:nvPr/>
        </p:nvSpPr>
        <p:spPr bwMode="auto">
          <a:xfrm>
            <a:off x="228600" y="4419600"/>
            <a:ext cx="9144000" cy="1554163"/>
          </a:xfrm>
          <a:prstGeom prst="rect">
            <a:avLst/>
          </a:prstGeom>
          <a:noFill/>
          <a:ln w="9525">
            <a:noFill/>
            <a:miter lim="800000"/>
            <a:headEnd/>
            <a:tailEnd/>
          </a:ln>
        </p:spPr>
        <p:txBody>
          <a:bodyPr>
            <a:spAutoFit/>
          </a:bodyPr>
          <a:lstStyle/>
          <a:p>
            <a:r>
              <a:rPr lang="en-US" sz="3200"/>
              <a:t>They are not absolute . . . but if the government is going to infringe on these liberties it must show it has a </a:t>
            </a:r>
          </a:p>
        </p:txBody>
      </p:sp>
      <p:sp>
        <p:nvSpPr>
          <p:cNvPr id="28679" name="Text Box 10"/>
          <p:cNvSpPr txBox="1">
            <a:spLocks noChangeArrowheads="1"/>
          </p:cNvSpPr>
          <p:nvPr/>
        </p:nvSpPr>
        <p:spPr bwMode="auto">
          <a:xfrm>
            <a:off x="990600" y="5943600"/>
            <a:ext cx="5265738" cy="701675"/>
          </a:xfrm>
          <a:prstGeom prst="rect">
            <a:avLst/>
          </a:prstGeom>
          <a:noFill/>
          <a:ln w="9525">
            <a:noFill/>
            <a:miter lim="800000"/>
            <a:headEnd/>
            <a:tailEnd/>
          </a:ln>
        </p:spPr>
        <p:txBody>
          <a:bodyPr wrap="none">
            <a:spAutoFit/>
          </a:bodyPr>
          <a:lstStyle/>
          <a:p>
            <a:r>
              <a:rPr lang="en-US"/>
              <a:t>Compelling state interest</a:t>
            </a:r>
          </a:p>
        </p:txBody>
      </p:sp>
      <p:sp>
        <p:nvSpPr>
          <p:cNvPr id="28680" name="Rectangle 11"/>
          <p:cNvSpPr>
            <a:spLocks noChangeArrowheads="1"/>
          </p:cNvSpPr>
          <p:nvPr/>
        </p:nvSpPr>
        <p:spPr bwMode="auto">
          <a:xfrm>
            <a:off x="152400" y="2743200"/>
            <a:ext cx="8991600" cy="1552575"/>
          </a:xfrm>
          <a:prstGeom prst="rect">
            <a:avLst/>
          </a:prstGeom>
          <a:noFill/>
          <a:ln w="9525">
            <a:noFill/>
            <a:miter lim="800000"/>
            <a:headEnd/>
            <a:tailEnd/>
          </a:ln>
        </p:spPr>
        <p:txBody>
          <a:bodyPr>
            <a:spAutoFit/>
          </a:bodyPr>
          <a:lstStyle/>
          <a:p>
            <a:r>
              <a:rPr lang="en-US" sz="2400"/>
              <a:t>Congress shall make no law respecting an establishment of religion, or prohibiting the free exercise thereof; or abridging the freedom of speech, or of the press; or the right of the people peaceably to assemble, and to petition the government for a redress of grievances.</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idx="1"/>
          </p:nvPr>
        </p:nvSpPr>
        <p:spPr>
          <a:xfrm>
            <a:off x="0" y="838200"/>
            <a:ext cx="8839200" cy="4114800"/>
          </a:xfrm>
        </p:spPr>
        <p:txBody>
          <a:bodyPr/>
          <a:lstStyle/>
          <a:p>
            <a:pPr eaLnBrk="1" hangingPunct="1"/>
            <a:r>
              <a:rPr lang="en-US" smtClean="0"/>
              <a:t>Worried about the Feds? </a:t>
            </a:r>
          </a:p>
          <a:p>
            <a:pPr eaLnBrk="1" hangingPunct="1"/>
            <a:r>
              <a:rPr lang="en-US" smtClean="0"/>
              <a:t>Check the 5th amendment: No person shall . . . be deprived of life, liberty, or property, without due process of law; </a:t>
            </a:r>
            <a:r>
              <a:rPr lang="en-US" smtClean="0">
                <a:solidFill>
                  <a:srgbClr val="FF0000"/>
                </a:solidFill>
              </a:rPr>
              <a:t>nor shall private property be taken for public use, without just compensation</a:t>
            </a:r>
            <a:r>
              <a:rPr lang="en-US" smtClean="0"/>
              <a:t>.</a:t>
            </a:r>
          </a:p>
        </p:txBody>
      </p:sp>
      <p:sp>
        <p:nvSpPr>
          <p:cNvPr id="29699" name="Text Box 1027"/>
          <p:cNvSpPr txBox="1">
            <a:spLocks noChangeArrowheads="1"/>
          </p:cNvSpPr>
          <p:nvPr/>
        </p:nvSpPr>
        <p:spPr bwMode="auto">
          <a:xfrm>
            <a:off x="304800" y="4035425"/>
            <a:ext cx="8839200" cy="2282825"/>
          </a:xfrm>
          <a:prstGeom prst="rect">
            <a:avLst/>
          </a:prstGeom>
          <a:noFill/>
          <a:ln w="9525">
            <a:noFill/>
            <a:miter lim="800000"/>
            <a:headEnd/>
            <a:tailEnd/>
          </a:ln>
        </p:spPr>
        <p:txBody>
          <a:bodyPr>
            <a:spAutoFit/>
          </a:bodyPr>
          <a:lstStyle/>
          <a:p>
            <a:r>
              <a:rPr lang="en-US" sz="2400"/>
              <a:t>SO . . . They can take your property since Govt’s have the right of “Eminent domain” . . (power of the state to expropriate private property without the owner's consent for public use (eg public utilities or roads or railroads)</a:t>
            </a:r>
          </a:p>
          <a:p>
            <a:endParaRPr lang="en-US" sz="2400"/>
          </a:p>
          <a:p>
            <a:r>
              <a:rPr lang="en-US" sz="2400"/>
              <a:t> But it is subject to this “takings clause” </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803525" y="454025"/>
            <a:ext cx="4418013" cy="701675"/>
          </a:xfrm>
          <a:prstGeom prst="rect">
            <a:avLst/>
          </a:prstGeom>
          <a:noFill/>
          <a:ln w="9525">
            <a:noFill/>
            <a:miter lim="800000"/>
            <a:headEnd/>
            <a:tailEnd/>
          </a:ln>
        </p:spPr>
        <p:txBody>
          <a:bodyPr wrap="none">
            <a:spAutoFit/>
          </a:bodyPr>
          <a:lstStyle/>
          <a:p>
            <a:r>
              <a:rPr lang="en-US"/>
              <a:t>Freedom of Religion</a:t>
            </a:r>
          </a:p>
        </p:txBody>
      </p:sp>
      <p:sp>
        <p:nvSpPr>
          <p:cNvPr id="30723" name="Text Box 3"/>
          <p:cNvSpPr txBox="1">
            <a:spLocks noChangeArrowheads="1"/>
          </p:cNvSpPr>
          <p:nvPr/>
        </p:nvSpPr>
        <p:spPr bwMode="auto">
          <a:xfrm>
            <a:off x="533400" y="1492250"/>
            <a:ext cx="3633788" cy="457200"/>
          </a:xfrm>
          <a:prstGeom prst="rect">
            <a:avLst/>
          </a:prstGeom>
          <a:noFill/>
          <a:ln w="9525">
            <a:noFill/>
            <a:miter lim="800000"/>
            <a:headEnd/>
            <a:tailEnd/>
          </a:ln>
        </p:spPr>
        <p:txBody>
          <a:bodyPr wrap="none">
            <a:spAutoFit/>
          </a:bodyPr>
          <a:lstStyle/>
          <a:p>
            <a:r>
              <a:rPr lang="en-US" sz="2400"/>
              <a:t>Note there are TWO clauses</a:t>
            </a:r>
          </a:p>
        </p:txBody>
      </p:sp>
      <p:sp>
        <p:nvSpPr>
          <p:cNvPr id="30726" name="Text Box 6"/>
          <p:cNvSpPr txBox="1">
            <a:spLocks noChangeArrowheads="1"/>
          </p:cNvSpPr>
          <p:nvPr/>
        </p:nvSpPr>
        <p:spPr bwMode="auto">
          <a:xfrm>
            <a:off x="1050925" y="2057400"/>
            <a:ext cx="7483475" cy="1066800"/>
          </a:xfrm>
          <a:prstGeom prst="rect">
            <a:avLst/>
          </a:prstGeom>
          <a:noFill/>
          <a:ln w="9525">
            <a:noFill/>
            <a:miter lim="800000"/>
            <a:headEnd/>
            <a:tailEnd/>
          </a:ln>
        </p:spPr>
        <p:txBody>
          <a:bodyPr>
            <a:spAutoFit/>
          </a:bodyPr>
          <a:lstStyle/>
          <a:p>
            <a:r>
              <a:rPr lang="en-US" sz="2400" dirty="0"/>
              <a:t>The Establishment Clause:</a:t>
            </a:r>
            <a:r>
              <a:rPr lang="en-US" dirty="0"/>
              <a:t> CONGRESS </a:t>
            </a:r>
            <a:r>
              <a:rPr lang="en-US" sz="2400" dirty="0"/>
              <a:t>shall make no law respecting an </a:t>
            </a:r>
            <a:r>
              <a:rPr lang="en-US" sz="2400" b="1" u="sng" dirty="0"/>
              <a:t>establishment of religion</a:t>
            </a:r>
            <a:endParaRPr lang="en-US" b="1" u="sng" dirty="0"/>
          </a:p>
        </p:txBody>
      </p:sp>
      <p:sp>
        <p:nvSpPr>
          <p:cNvPr id="30727" name="Text Box 7"/>
          <p:cNvSpPr txBox="1">
            <a:spLocks noChangeArrowheads="1"/>
          </p:cNvSpPr>
          <p:nvPr/>
        </p:nvSpPr>
        <p:spPr bwMode="auto">
          <a:xfrm>
            <a:off x="1965325" y="3200400"/>
            <a:ext cx="5578475" cy="1077218"/>
          </a:xfrm>
          <a:prstGeom prst="rect">
            <a:avLst/>
          </a:prstGeom>
          <a:noFill/>
          <a:ln w="9525">
            <a:noFill/>
            <a:miter lim="800000"/>
            <a:headEnd/>
            <a:tailEnd/>
          </a:ln>
        </p:spPr>
        <p:txBody>
          <a:bodyPr>
            <a:spAutoFit/>
          </a:bodyPr>
          <a:lstStyle/>
          <a:p>
            <a:r>
              <a:rPr lang="en-US" sz="2400" dirty="0"/>
              <a:t>. . </a:t>
            </a:r>
            <a:r>
              <a:rPr lang="en-US" sz="2400" b="1" u="sng" dirty="0"/>
              <a:t>. or prohibiting the free exercise thereof</a:t>
            </a:r>
            <a:r>
              <a:rPr lang="en-US" b="1" u="sng" dirty="0"/>
              <a:t> </a:t>
            </a:r>
          </a:p>
        </p:txBody>
      </p:sp>
      <p:sp>
        <p:nvSpPr>
          <p:cNvPr id="30728" name="Text Box 8"/>
          <p:cNvSpPr txBox="1">
            <a:spLocks noChangeArrowheads="1"/>
          </p:cNvSpPr>
          <p:nvPr/>
        </p:nvSpPr>
        <p:spPr bwMode="auto">
          <a:xfrm>
            <a:off x="533401" y="5334000"/>
            <a:ext cx="7620000" cy="461665"/>
          </a:xfrm>
          <a:prstGeom prst="rect">
            <a:avLst/>
          </a:prstGeom>
          <a:noFill/>
          <a:ln w="9525">
            <a:noFill/>
            <a:miter lim="800000"/>
            <a:headEnd/>
            <a:tailEnd/>
          </a:ln>
        </p:spPr>
        <p:txBody>
          <a:bodyPr wrap="square">
            <a:spAutoFit/>
          </a:bodyPr>
          <a:lstStyle/>
          <a:p>
            <a:r>
              <a:rPr lang="en-US" sz="2400" dirty="0"/>
              <a:t>The </a:t>
            </a:r>
            <a:r>
              <a:rPr lang="en-US" sz="2400" dirty="0" smtClean="0"/>
              <a:t>“Free Exercise” clause and the “Establishment Clause”</a:t>
            </a:r>
            <a:endParaRPr lang="en-U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gtEl>
                                        <p:attrNameLst>
                                          <p:attrName>style.visibility</p:attrName>
                                        </p:attrNameLst>
                                      </p:cBhvr>
                                      <p:to>
                                        <p:strVal val="visible"/>
                                      </p:to>
                                    </p:set>
                                    <p:anim calcmode="lin" valueType="num">
                                      <p:cBhvr additive="base">
                                        <p:cTn id="13" dur="500" fill="hold"/>
                                        <p:tgtEl>
                                          <p:spTgt spid="30723"/>
                                        </p:tgtEl>
                                        <p:attrNameLst>
                                          <p:attrName>ppt_x</p:attrName>
                                        </p:attrNameLst>
                                      </p:cBhvr>
                                      <p:tavLst>
                                        <p:tav tm="0">
                                          <p:val>
                                            <p:strVal val="0-#ppt_w/2"/>
                                          </p:val>
                                        </p:tav>
                                        <p:tav tm="100000">
                                          <p:val>
                                            <p:strVal val="#ppt_x"/>
                                          </p:val>
                                        </p:tav>
                                      </p:tavLst>
                                    </p:anim>
                                    <p:anim calcmode="lin" valueType="num">
                                      <p:cBhvr additive="base">
                                        <p:cTn id="14" dur="500" fill="hold"/>
                                        <p:tgtEl>
                                          <p:spTgt spid="307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6"/>
                                        </p:tgtEl>
                                        <p:attrNameLst>
                                          <p:attrName>style.visibility</p:attrName>
                                        </p:attrNameLst>
                                      </p:cBhvr>
                                      <p:to>
                                        <p:strVal val="visible"/>
                                      </p:to>
                                    </p:set>
                                    <p:anim calcmode="lin" valueType="num">
                                      <p:cBhvr additive="base">
                                        <p:cTn id="19" dur="500" fill="hold"/>
                                        <p:tgtEl>
                                          <p:spTgt spid="30726"/>
                                        </p:tgtEl>
                                        <p:attrNameLst>
                                          <p:attrName>ppt_x</p:attrName>
                                        </p:attrNameLst>
                                      </p:cBhvr>
                                      <p:tavLst>
                                        <p:tav tm="0">
                                          <p:val>
                                            <p:strVal val="0-#ppt_w/2"/>
                                          </p:val>
                                        </p:tav>
                                        <p:tav tm="100000">
                                          <p:val>
                                            <p:strVal val="#ppt_x"/>
                                          </p:val>
                                        </p:tav>
                                      </p:tavLst>
                                    </p:anim>
                                    <p:anim calcmode="lin" valueType="num">
                                      <p:cBhvr additive="base">
                                        <p:cTn id="20" dur="500" fill="hold"/>
                                        <p:tgtEl>
                                          <p:spTgt spid="3072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7"/>
                                        </p:tgtEl>
                                        <p:attrNameLst>
                                          <p:attrName>style.visibility</p:attrName>
                                        </p:attrNameLst>
                                      </p:cBhvr>
                                      <p:to>
                                        <p:strVal val="visible"/>
                                      </p:to>
                                    </p:set>
                                    <p:anim calcmode="lin" valueType="num">
                                      <p:cBhvr additive="base">
                                        <p:cTn id="25" dur="500" fill="hold"/>
                                        <p:tgtEl>
                                          <p:spTgt spid="30727"/>
                                        </p:tgtEl>
                                        <p:attrNameLst>
                                          <p:attrName>ppt_x</p:attrName>
                                        </p:attrNameLst>
                                      </p:cBhvr>
                                      <p:tavLst>
                                        <p:tav tm="0">
                                          <p:val>
                                            <p:strVal val="0-#ppt_w/2"/>
                                          </p:val>
                                        </p:tav>
                                        <p:tav tm="100000">
                                          <p:val>
                                            <p:strVal val="#ppt_x"/>
                                          </p:val>
                                        </p:tav>
                                      </p:tavLst>
                                    </p:anim>
                                    <p:anim calcmode="lin" valueType="num">
                                      <p:cBhvr additive="base">
                                        <p:cTn id="26" dur="500" fill="hold"/>
                                        <p:tgtEl>
                                          <p:spTgt spid="3072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8"/>
                                        </p:tgtEl>
                                        <p:attrNameLst>
                                          <p:attrName>style.visibility</p:attrName>
                                        </p:attrNameLst>
                                      </p:cBhvr>
                                      <p:to>
                                        <p:strVal val="visible"/>
                                      </p:to>
                                    </p:set>
                                    <p:anim calcmode="lin" valueType="num">
                                      <p:cBhvr additive="base">
                                        <p:cTn id="31" dur="500" fill="hold"/>
                                        <p:tgtEl>
                                          <p:spTgt spid="30728"/>
                                        </p:tgtEl>
                                        <p:attrNameLst>
                                          <p:attrName>ppt_x</p:attrName>
                                        </p:attrNameLst>
                                      </p:cBhvr>
                                      <p:tavLst>
                                        <p:tav tm="0">
                                          <p:val>
                                            <p:strVal val="0-#ppt_w/2"/>
                                          </p:val>
                                        </p:tav>
                                        <p:tav tm="100000">
                                          <p:val>
                                            <p:strVal val="#ppt_x"/>
                                          </p:val>
                                        </p:tav>
                                      </p:tavLst>
                                    </p:anim>
                                    <p:anim calcmode="lin" valueType="num">
                                      <p:cBhvr additive="base">
                                        <p:cTn id="32" dur="500" fill="hold"/>
                                        <p:tgtEl>
                                          <p:spTgt spid="307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autoUpdateAnimBg="0"/>
      <p:bldP spid="30726" grpId="0" autoUpdateAnimBg="0"/>
      <p:bldP spid="30727" grpId="0" autoUpdateAnimBg="0"/>
      <p:bldP spid="30728"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846263" y="762000"/>
            <a:ext cx="5451475" cy="457200"/>
          </a:xfrm>
          <a:prstGeom prst="rect">
            <a:avLst/>
          </a:prstGeom>
          <a:noFill/>
          <a:ln w="9525">
            <a:noFill/>
            <a:miter lim="800000"/>
            <a:headEnd/>
            <a:tailEnd/>
          </a:ln>
        </p:spPr>
        <p:txBody>
          <a:bodyPr>
            <a:spAutoFit/>
          </a:bodyPr>
          <a:lstStyle/>
          <a:p>
            <a:r>
              <a:rPr lang="en-US" sz="2400"/>
              <a:t>Two views about the Establishment clause:</a:t>
            </a:r>
          </a:p>
        </p:txBody>
      </p:sp>
      <p:sp>
        <p:nvSpPr>
          <p:cNvPr id="31747" name="Rectangle 3"/>
          <p:cNvSpPr>
            <a:spLocks noChangeArrowheads="1"/>
          </p:cNvSpPr>
          <p:nvPr/>
        </p:nvSpPr>
        <p:spPr bwMode="auto">
          <a:xfrm>
            <a:off x="0" y="1295400"/>
            <a:ext cx="9523413" cy="830997"/>
          </a:xfrm>
          <a:prstGeom prst="rect">
            <a:avLst/>
          </a:prstGeom>
          <a:noFill/>
          <a:ln w="9525">
            <a:noFill/>
            <a:miter lim="800000"/>
            <a:headEnd/>
            <a:tailEnd/>
          </a:ln>
        </p:spPr>
        <p:txBody>
          <a:bodyPr wrap="square">
            <a:spAutoFit/>
          </a:bodyPr>
          <a:lstStyle/>
          <a:p>
            <a:pPr marL="457200" indent="-457200">
              <a:buFont typeface="+mj-lt"/>
              <a:buAutoNum type="arabicPeriod"/>
            </a:pPr>
            <a:r>
              <a:rPr lang="en-US" sz="2400" dirty="0" err="1">
                <a:cs typeface="Times New Roman" pitchFamily="18" charset="0"/>
              </a:rPr>
              <a:t>Accomodationist</a:t>
            </a:r>
            <a:r>
              <a:rPr lang="en-US" sz="2400" dirty="0">
                <a:cs typeface="Times New Roman" pitchFamily="18" charset="0"/>
              </a:rPr>
              <a:t> View"  government should bend a bit and allow a certain degree of church/state blending--</a:t>
            </a:r>
            <a:r>
              <a:rPr lang="en-US" sz="2400" dirty="0" err="1">
                <a:cs typeface="Times New Roman" pitchFamily="18" charset="0"/>
              </a:rPr>
              <a:t>e.g</a:t>
            </a:r>
            <a:r>
              <a:rPr lang="en-US" sz="2400" dirty="0">
                <a:cs typeface="Times New Roman" pitchFamily="18" charset="0"/>
              </a:rPr>
              <a:t> moment of silence</a:t>
            </a:r>
            <a:r>
              <a:rPr lang="en-US" sz="2400" dirty="0"/>
              <a:t> </a:t>
            </a:r>
          </a:p>
        </p:txBody>
      </p:sp>
      <p:sp>
        <p:nvSpPr>
          <p:cNvPr id="31748" name="Rectangle 4"/>
          <p:cNvSpPr>
            <a:spLocks noChangeArrowheads="1"/>
          </p:cNvSpPr>
          <p:nvPr/>
        </p:nvSpPr>
        <p:spPr bwMode="auto">
          <a:xfrm>
            <a:off x="0" y="2209800"/>
            <a:ext cx="9144000" cy="830997"/>
          </a:xfrm>
          <a:prstGeom prst="rect">
            <a:avLst/>
          </a:prstGeom>
          <a:noFill/>
          <a:ln w="9525">
            <a:noFill/>
            <a:miter lim="800000"/>
            <a:headEnd/>
            <a:tailEnd/>
          </a:ln>
        </p:spPr>
        <p:txBody>
          <a:bodyPr>
            <a:spAutoFit/>
          </a:bodyPr>
          <a:lstStyle/>
          <a:p>
            <a:pPr marL="457200" indent="-457200">
              <a:buFont typeface="+mj-lt"/>
              <a:buAutoNum type="arabicPeriod" startAt="2"/>
            </a:pPr>
            <a:r>
              <a:rPr lang="en-US" sz="2400" dirty="0" smtClean="0">
                <a:cs typeface="Times New Roman" pitchFamily="18" charset="0"/>
              </a:rPr>
              <a:t>Separationist </a:t>
            </a:r>
            <a:r>
              <a:rPr lang="en-US" sz="2400" dirty="0">
                <a:cs typeface="Times New Roman" pitchFamily="18" charset="0"/>
              </a:rPr>
              <a:t>View--Government should allow no blending of church and state. There should be a "wall of separation” (TJ)</a:t>
            </a:r>
            <a:endParaRPr lang="en-US" sz="2400" dirty="0"/>
          </a:p>
        </p:txBody>
      </p:sp>
      <p:sp>
        <p:nvSpPr>
          <p:cNvPr id="31749" name="Text Box 5"/>
          <p:cNvSpPr txBox="1">
            <a:spLocks noChangeArrowheads="1"/>
          </p:cNvSpPr>
          <p:nvPr/>
        </p:nvSpPr>
        <p:spPr bwMode="auto">
          <a:xfrm>
            <a:off x="381000" y="2971800"/>
            <a:ext cx="7848600" cy="822325"/>
          </a:xfrm>
          <a:prstGeom prst="rect">
            <a:avLst/>
          </a:prstGeom>
          <a:noFill/>
          <a:ln w="9525">
            <a:noFill/>
            <a:miter lim="800000"/>
            <a:headEnd/>
            <a:tailEnd/>
          </a:ln>
        </p:spPr>
        <p:txBody>
          <a:bodyPr>
            <a:spAutoFit/>
          </a:bodyPr>
          <a:lstStyle/>
          <a:p>
            <a:r>
              <a:rPr lang="en-US" sz="2400"/>
              <a:t>The Rehnquist court has become more accomodationist—allowing “chinks” in the wall</a:t>
            </a:r>
          </a:p>
        </p:txBody>
      </p:sp>
      <p:sp>
        <p:nvSpPr>
          <p:cNvPr id="31750" name="Text Box 6"/>
          <p:cNvSpPr txBox="1">
            <a:spLocks noChangeArrowheads="1"/>
          </p:cNvSpPr>
          <p:nvPr/>
        </p:nvSpPr>
        <p:spPr bwMode="auto">
          <a:xfrm>
            <a:off x="0" y="3886200"/>
            <a:ext cx="8763000" cy="1431925"/>
          </a:xfrm>
          <a:prstGeom prst="rect">
            <a:avLst/>
          </a:prstGeom>
          <a:noFill/>
          <a:ln w="9525">
            <a:noFill/>
            <a:miter lim="800000"/>
            <a:headEnd/>
            <a:tailEnd/>
          </a:ln>
        </p:spPr>
        <p:txBody>
          <a:bodyPr>
            <a:spAutoFit/>
          </a:bodyPr>
          <a:lstStyle/>
          <a:p>
            <a:r>
              <a:rPr lang="en-US" sz="2400"/>
              <a:t>The Burger court had said essentially  a law </a:t>
            </a:r>
            <a:r>
              <a:rPr lang="en-US" sz="2400" i="1">
                <a:cs typeface="Times New Roman" pitchFamily="18" charset="0"/>
              </a:rPr>
              <a:t>must have a secular purpose and can not advance nor inhibit a relgion, nor entangle the state in religion</a:t>
            </a:r>
            <a:r>
              <a:rPr lang="en-US"/>
              <a:t> </a:t>
            </a:r>
          </a:p>
        </p:txBody>
      </p:sp>
      <p:sp>
        <p:nvSpPr>
          <p:cNvPr id="31752" name="Rectangle 8"/>
          <p:cNvSpPr>
            <a:spLocks noChangeArrowheads="1"/>
          </p:cNvSpPr>
          <p:nvPr/>
        </p:nvSpPr>
        <p:spPr bwMode="auto">
          <a:xfrm>
            <a:off x="0" y="5257800"/>
            <a:ext cx="9144000" cy="1200329"/>
          </a:xfrm>
          <a:prstGeom prst="rect">
            <a:avLst/>
          </a:prstGeom>
          <a:noFill/>
          <a:ln w="9525">
            <a:noFill/>
            <a:miter lim="800000"/>
            <a:headEnd/>
            <a:tailEnd/>
          </a:ln>
        </p:spPr>
        <p:txBody>
          <a:bodyPr>
            <a:spAutoFit/>
          </a:bodyPr>
          <a:lstStyle/>
          <a:p>
            <a:pPr>
              <a:tabLst>
                <a:tab pos="1143000" algn="l"/>
              </a:tabLst>
            </a:pPr>
            <a:r>
              <a:rPr lang="en-US" sz="2400" dirty="0" smtClean="0">
                <a:cs typeface="Times New Roman" pitchFamily="18" charset="0"/>
              </a:rPr>
              <a:t>Rehnquist court </a:t>
            </a:r>
            <a:r>
              <a:rPr lang="en-US" sz="2400" dirty="0">
                <a:cs typeface="Times New Roman" pitchFamily="18" charset="0"/>
              </a:rPr>
              <a:t>said that  a law which provides public aid </a:t>
            </a:r>
            <a:r>
              <a:rPr lang="en-US" sz="2400" dirty="0" smtClean="0">
                <a:cs typeface="Times New Roman" pitchFamily="18" charset="0"/>
              </a:rPr>
              <a:t>is ok </a:t>
            </a:r>
            <a:r>
              <a:rPr lang="en-US" sz="2400" dirty="0">
                <a:cs typeface="Times New Roman" pitchFamily="18" charset="0"/>
              </a:rPr>
              <a:t>as long as it does not 'endorse" a particular religion and avoids any religious </a:t>
            </a:r>
            <a:r>
              <a:rPr lang="en-US" sz="2400" dirty="0" smtClean="0">
                <a:cs typeface="Times New Roman" pitchFamily="18" charset="0"/>
              </a:rPr>
              <a:t>content</a:t>
            </a:r>
            <a:endParaRPr lang="en-U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gtEl>
                                        <p:attrNameLst>
                                          <p:attrName>style.visibility</p:attrName>
                                        </p:attrNameLst>
                                      </p:cBhvr>
                                      <p:to>
                                        <p:strVal val="visible"/>
                                      </p:to>
                                    </p:set>
                                    <p:anim calcmode="lin" valueType="num">
                                      <p:cBhvr additive="base">
                                        <p:cTn id="13" dur="500" fill="hold"/>
                                        <p:tgtEl>
                                          <p:spTgt spid="31747"/>
                                        </p:tgtEl>
                                        <p:attrNameLst>
                                          <p:attrName>ppt_x</p:attrName>
                                        </p:attrNameLst>
                                      </p:cBhvr>
                                      <p:tavLst>
                                        <p:tav tm="0">
                                          <p:val>
                                            <p:strVal val="0-#ppt_w/2"/>
                                          </p:val>
                                        </p:tav>
                                        <p:tav tm="100000">
                                          <p:val>
                                            <p:strVal val="#ppt_x"/>
                                          </p:val>
                                        </p:tav>
                                      </p:tavLst>
                                    </p:anim>
                                    <p:anim calcmode="lin" valueType="num">
                                      <p:cBhvr additive="base">
                                        <p:cTn id="14" dur="500" fill="hold"/>
                                        <p:tgtEl>
                                          <p:spTgt spid="3174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8"/>
                                        </p:tgtEl>
                                        <p:attrNameLst>
                                          <p:attrName>style.visibility</p:attrName>
                                        </p:attrNameLst>
                                      </p:cBhvr>
                                      <p:to>
                                        <p:strVal val="visible"/>
                                      </p:to>
                                    </p:set>
                                    <p:anim calcmode="lin" valueType="num">
                                      <p:cBhvr additive="base">
                                        <p:cTn id="19" dur="500" fill="hold"/>
                                        <p:tgtEl>
                                          <p:spTgt spid="31748"/>
                                        </p:tgtEl>
                                        <p:attrNameLst>
                                          <p:attrName>ppt_x</p:attrName>
                                        </p:attrNameLst>
                                      </p:cBhvr>
                                      <p:tavLst>
                                        <p:tav tm="0">
                                          <p:val>
                                            <p:strVal val="0-#ppt_w/2"/>
                                          </p:val>
                                        </p:tav>
                                        <p:tav tm="100000">
                                          <p:val>
                                            <p:strVal val="#ppt_x"/>
                                          </p:val>
                                        </p:tav>
                                      </p:tavLst>
                                    </p:anim>
                                    <p:anim calcmode="lin" valueType="num">
                                      <p:cBhvr additive="base">
                                        <p:cTn id="20" dur="500" fill="hold"/>
                                        <p:tgtEl>
                                          <p:spTgt spid="3174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49"/>
                                        </p:tgtEl>
                                        <p:attrNameLst>
                                          <p:attrName>style.visibility</p:attrName>
                                        </p:attrNameLst>
                                      </p:cBhvr>
                                      <p:to>
                                        <p:strVal val="visible"/>
                                      </p:to>
                                    </p:set>
                                    <p:anim calcmode="lin" valueType="num">
                                      <p:cBhvr additive="base">
                                        <p:cTn id="25" dur="500" fill="hold"/>
                                        <p:tgtEl>
                                          <p:spTgt spid="31749"/>
                                        </p:tgtEl>
                                        <p:attrNameLst>
                                          <p:attrName>ppt_x</p:attrName>
                                        </p:attrNameLst>
                                      </p:cBhvr>
                                      <p:tavLst>
                                        <p:tav tm="0">
                                          <p:val>
                                            <p:strVal val="0-#ppt_w/2"/>
                                          </p:val>
                                        </p:tav>
                                        <p:tav tm="100000">
                                          <p:val>
                                            <p:strVal val="#ppt_x"/>
                                          </p:val>
                                        </p:tav>
                                      </p:tavLst>
                                    </p:anim>
                                    <p:anim calcmode="lin" valueType="num">
                                      <p:cBhvr additive="base">
                                        <p:cTn id="26"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750"/>
                                        </p:tgtEl>
                                        <p:attrNameLst>
                                          <p:attrName>style.visibility</p:attrName>
                                        </p:attrNameLst>
                                      </p:cBhvr>
                                      <p:to>
                                        <p:strVal val="visible"/>
                                      </p:to>
                                    </p:set>
                                    <p:anim calcmode="lin" valueType="num">
                                      <p:cBhvr additive="base">
                                        <p:cTn id="31" dur="500" fill="hold"/>
                                        <p:tgtEl>
                                          <p:spTgt spid="31750"/>
                                        </p:tgtEl>
                                        <p:attrNameLst>
                                          <p:attrName>ppt_x</p:attrName>
                                        </p:attrNameLst>
                                      </p:cBhvr>
                                      <p:tavLst>
                                        <p:tav tm="0">
                                          <p:val>
                                            <p:strVal val="0-#ppt_w/2"/>
                                          </p:val>
                                        </p:tav>
                                        <p:tav tm="100000">
                                          <p:val>
                                            <p:strVal val="#ppt_x"/>
                                          </p:val>
                                        </p:tav>
                                      </p:tavLst>
                                    </p:anim>
                                    <p:anim calcmode="lin" valueType="num">
                                      <p:cBhvr additive="base">
                                        <p:cTn id="32"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1752"/>
                                        </p:tgtEl>
                                        <p:attrNameLst>
                                          <p:attrName>style.visibility</p:attrName>
                                        </p:attrNameLst>
                                      </p:cBhvr>
                                      <p:to>
                                        <p:strVal val="visible"/>
                                      </p:to>
                                    </p:set>
                                    <p:anim calcmode="lin" valueType="num">
                                      <p:cBhvr additive="base">
                                        <p:cTn id="37" dur="500" fill="hold"/>
                                        <p:tgtEl>
                                          <p:spTgt spid="31752"/>
                                        </p:tgtEl>
                                        <p:attrNameLst>
                                          <p:attrName>ppt_x</p:attrName>
                                        </p:attrNameLst>
                                      </p:cBhvr>
                                      <p:tavLst>
                                        <p:tav tm="0">
                                          <p:val>
                                            <p:strVal val="0-#ppt_w/2"/>
                                          </p:val>
                                        </p:tav>
                                        <p:tav tm="100000">
                                          <p:val>
                                            <p:strVal val="#ppt_x"/>
                                          </p:val>
                                        </p:tav>
                                      </p:tavLst>
                                    </p:anim>
                                    <p:anim calcmode="lin" valueType="num">
                                      <p:cBhvr additive="base">
                                        <p:cTn id="38" dur="500" fill="hold"/>
                                        <p:tgtEl>
                                          <p:spTgt spid="317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autoUpdateAnimBg="0"/>
      <p:bldP spid="31748" grpId="0" autoUpdateAnimBg="0"/>
      <p:bldP spid="31749" grpId="0" autoUpdateAnimBg="0"/>
      <p:bldP spid="31750" grpId="0" autoUpdateAnimBg="0"/>
      <p:bldP spid="3175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133600" y="-3175"/>
            <a:ext cx="5921375" cy="701675"/>
          </a:xfrm>
          <a:prstGeom prst="rect">
            <a:avLst/>
          </a:prstGeom>
          <a:noFill/>
          <a:ln w="9525">
            <a:noFill/>
            <a:miter lim="800000"/>
            <a:headEnd/>
            <a:tailEnd/>
          </a:ln>
        </p:spPr>
        <p:txBody>
          <a:bodyPr>
            <a:spAutoFit/>
          </a:bodyPr>
          <a:lstStyle/>
          <a:p>
            <a:pPr algn="ctr"/>
            <a:r>
              <a:rPr lang="en-US"/>
              <a:t>Free Exercise Clause</a:t>
            </a:r>
          </a:p>
        </p:txBody>
      </p:sp>
      <p:sp>
        <p:nvSpPr>
          <p:cNvPr id="32771" name="Text Box 3"/>
          <p:cNvSpPr txBox="1">
            <a:spLocks noChangeArrowheads="1"/>
          </p:cNvSpPr>
          <p:nvPr/>
        </p:nvSpPr>
        <p:spPr bwMode="auto">
          <a:xfrm>
            <a:off x="593725" y="1184275"/>
            <a:ext cx="5026025" cy="457200"/>
          </a:xfrm>
          <a:prstGeom prst="rect">
            <a:avLst/>
          </a:prstGeom>
          <a:noFill/>
          <a:ln w="9525">
            <a:noFill/>
            <a:miter lim="800000"/>
            <a:headEnd/>
            <a:tailEnd/>
          </a:ln>
        </p:spPr>
        <p:txBody>
          <a:bodyPr wrap="none">
            <a:spAutoFit/>
          </a:bodyPr>
          <a:lstStyle/>
          <a:p>
            <a:r>
              <a:rPr lang="en-US" sz="2400">
                <a:cs typeface="Times New Roman" pitchFamily="18" charset="0"/>
              </a:rPr>
              <a:t>Distinction between belief and practice</a:t>
            </a:r>
            <a:r>
              <a:rPr lang="en-US" sz="2400"/>
              <a:t> </a:t>
            </a:r>
          </a:p>
        </p:txBody>
      </p:sp>
      <p:sp>
        <p:nvSpPr>
          <p:cNvPr id="32772" name="Text Box 4"/>
          <p:cNvSpPr txBox="1">
            <a:spLocks noChangeArrowheads="1"/>
          </p:cNvSpPr>
          <p:nvPr/>
        </p:nvSpPr>
        <p:spPr bwMode="auto">
          <a:xfrm>
            <a:off x="838200" y="2511425"/>
            <a:ext cx="7620000" cy="1797050"/>
          </a:xfrm>
          <a:prstGeom prst="rect">
            <a:avLst/>
          </a:prstGeom>
          <a:noFill/>
          <a:ln w="9525">
            <a:noFill/>
            <a:miter lim="800000"/>
            <a:headEnd/>
            <a:tailEnd/>
          </a:ln>
        </p:spPr>
        <p:txBody>
          <a:bodyPr>
            <a:spAutoFit/>
          </a:bodyPr>
          <a:lstStyle/>
          <a:p>
            <a:r>
              <a:rPr lang="en-US" sz="2400">
                <a:cs typeface="Times New Roman" pitchFamily="18" charset="0"/>
              </a:rPr>
              <a:t>At issue is often the states’ need to regulate for the health and welfare of its citizens (compelling state interest) versus an individual’s right to practice religion</a:t>
            </a:r>
            <a:r>
              <a:rPr lang="en-US"/>
              <a:t> </a:t>
            </a:r>
            <a:r>
              <a:rPr lang="en-US" sz="2400"/>
              <a:t>. . . It’s a balancing act</a:t>
            </a:r>
            <a:endParaRPr lang="en-US"/>
          </a:p>
        </p:txBody>
      </p:sp>
      <p:sp>
        <p:nvSpPr>
          <p:cNvPr id="32773" name="Text Box 5"/>
          <p:cNvSpPr txBox="1">
            <a:spLocks noChangeArrowheads="1"/>
          </p:cNvSpPr>
          <p:nvPr/>
        </p:nvSpPr>
        <p:spPr bwMode="auto">
          <a:xfrm>
            <a:off x="746125" y="4841875"/>
            <a:ext cx="8093075" cy="1552575"/>
          </a:xfrm>
          <a:prstGeom prst="rect">
            <a:avLst/>
          </a:prstGeom>
          <a:noFill/>
          <a:ln w="9525">
            <a:noFill/>
            <a:miter lim="800000"/>
            <a:headEnd/>
            <a:tailEnd/>
          </a:ln>
        </p:spPr>
        <p:txBody>
          <a:bodyPr>
            <a:spAutoFit/>
          </a:bodyPr>
          <a:lstStyle/>
          <a:p>
            <a:r>
              <a:rPr lang="en-US" sz="2400"/>
              <a:t>Note these all involve some question of whether the gov’t can regulate some kind of practice, just as the est. clause was whether gov’t could est a religion—NOT private restrictions or private churches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gtEl>
                                        <p:attrNameLst>
                                          <p:attrName>style.visibility</p:attrName>
                                        </p:attrNameLst>
                                      </p:cBhvr>
                                      <p:to>
                                        <p:strVal val="visible"/>
                                      </p:to>
                                    </p:set>
                                    <p:anim calcmode="lin" valueType="num">
                                      <p:cBhvr additive="base">
                                        <p:cTn id="13" dur="500" fill="hold"/>
                                        <p:tgtEl>
                                          <p:spTgt spid="32771"/>
                                        </p:tgtEl>
                                        <p:attrNameLst>
                                          <p:attrName>ppt_x</p:attrName>
                                        </p:attrNameLst>
                                      </p:cBhvr>
                                      <p:tavLst>
                                        <p:tav tm="0">
                                          <p:val>
                                            <p:strVal val="0-#ppt_w/2"/>
                                          </p:val>
                                        </p:tav>
                                        <p:tav tm="100000">
                                          <p:val>
                                            <p:strVal val="#ppt_x"/>
                                          </p:val>
                                        </p:tav>
                                      </p:tavLst>
                                    </p:anim>
                                    <p:anim calcmode="lin" valueType="num">
                                      <p:cBhvr additive="base">
                                        <p:cTn id="14" dur="500" fill="hold"/>
                                        <p:tgtEl>
                                          <p:spTgt spid="327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2"/>
                                        </p:tgtEl>
                                        <p:attrNameLst>
                                          <p:attrName>style.visibility</p:attrName>
                                        </p:attrNameLst>
                                      </p:cBhvr>
                                      <p:to>
                                        <p:strVal val="visible"/>
                                      </p:to>
                                    </p:set>
                                    <p:anim calcmode="lin" valueType="num">
                                      <p:cBhvr additive="base">
                                        <p:cTn id="19" dur="500" fill="hold"/>
                                        <p:tgtEl>
                                          <p:spTgt spid="32772"/>
                                        </p:tgtEl>
                                        <p:attrNameLst>
                                          <p:attrName>ppt_x</p:attrName>
                                        </p:attrNameLst>
                                      </p:cBhvr>
                                      <p:tavLst>
                                        <p:tav tm="0">
                                          <p:val>
                                            <p:strVal val="0-#ppt_w/2"/>
                                          </p:val>
                                        </p:tav>
                                        <p:tav tm="100000">
                                          <p:val>
                                            <p:strVal val="#ppt_x"/>
                                          </p:val>
                                        </p:tav>
                                      </p:tavLst>
                                    </p:anim>
                                    <p:anim calcmode="lin" valueType="num">
                                      <p:cBhvr additive="base">
                                        <p:cTn id="20"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utoUpdateAnimBg="0"/>
      <p:bldP spid="3277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838200" y="457200"/>
            <a:ext cx="8007350" cy="579438"/>
          </a:xfrm>
          <a:prstGeom prst="rect">
            <a:avLst/>
          </a:prstGeom>
          <a:noFill/>
          <a:ln w="9525">
            <a:noFill/>
            <a:miter lim="800000"/>
            <a:headEnd/>
            <a:tailEnd/>
          </a:ln>
        </p:spPr>
        <p:txBody>
          <a:bodyPr wrap="none">
            <a:spAutoFit/>
          </a:bodyPr>
          <a:lstStyle/>
          <a:p>
            <a:r>
              <a:rPr lang="en-US" sz="3200"/>
              <a:t>There are TWO elements to the religions liberty</a:t>
            </a:r>
          </a:p>
        </p:txBody>
      </p:sp>
      <p:sp>
        <p:nvSpPr>
          <p:cNvPr id="33795" name="Rectangle 3"/>
          <p:cNvSpPr>
            <a:spLocks noChangeArrowheads="1"/>
          </p:cNvSpPr>
          <p:nvPr/>
        </p:nvSpPr>
        <p:spPr bwMode="auto">
          <a:xfrm>
            <a:off x="304800" y="1371600"/>
            <a:ext cx="8534400" cy="730250"/>
          </a:xfrm>
          <a:prstGeom prst="rect">
            <a:avLst/>
          </a:prstGeom>
          <a:solidFill>
            <a:srgbClr val="F0F0F0"/>
          </a:solidFill>
          <a:ln w="9525">
            <a:noFill/>
            <a:miter lim="800000"/>
            <a:headEnd/>
            <a:tailEnd/>
          </a:ln>
        </p:spPr>
        <p:txBody>
          <a:bodyPr lIns="0" tIns="0" rIns="0" bIns="0">
            <a:spAutoFit/>
          </a:bodyPr>
          <a:lstStyle/>
          <a:p>
            <a:r>
              <a:rPr lang="en-US" sz="2400"/>
              <a:t>Congress shall make no law respecting an establishment of religion, or prohibiting the free exercise thereof; </a:t>
            </a:r>
          </a:p>
        </p:txBody>
      </p:sp>
      <p:sp>
        <p:nvSpPr>
          <p:cNvPr id="33796" name="Rectangle 4"/>
          <p:cNvSpPr>
            <a:spLocks noChangeArrowheads="1"/>
          </p:cNvSpPr>
          <p:nvPr/>
        </p:nvSpPr>
        <p:spPr bwMode="auto">
          <a:xfrm>
            <a:off x="0" y="1935163"/>
            <a:ext cx="9144000" cy="0"/>
          </a:xfrm>
          <a:prstGeom prst="rect">
            <a:avLst/>
          </a:prstGeom>
          <a:noFill/>
          <a:ln w="9525">
            <a:noFill/>
            <a:miter lim="800000"/>
            <a:headEnd/>
            <a:tailEnd/>
          </a:ln>
        </p:spPr>
        <p:txBody>
          <a:bodyPr>
            <a:spAutoFit/>
          </a:bodyPr>
          <a:lstStyle/>
          <a:p>
            <a:endParaRPr lang="en-US"/>
          </a:p>
        </p:txBody>
      </p:sp>
      <p:sp>
        <p:nvSpPr>
          <p:cNvPr id="33797" name="Rectangle 5"/>
          <p:cNvSpPr>
            <a:spLocks noChangeArrowheads="1"/>
          </p:cNvSpPr>
          <p:nvPr/>
        </p:nvSpPr>
        <p:spPr bwMode="auto">
          <a:xfrm>
            <a:off x="0" y="3024188"/>
            <a:ext cx="9144000" cy="1311275"/>
          </a:xfrm>
          <a:prstGeom prst="rect">
            <a:avLst/>
          </a:prstGeom>
          <a:noFill/>
          <a:ln w="9525">
            <a:noFill/>
            <a:miter lim="800000"/>
            <a:headEnd/>
            <a:tailEnd/>
          </a:ln>
        </p:spPr>
        <p:txBody>
          <a:bodyPr>
            <a:spAutoFit/>
          </a:bodyPr>
          <a:lstStyle/>
          <a:p>
            <a:r>
              <a:rPr lang="en-US"/>
              <a:t>The first is known as the __________ clause</a:t>
            </a:r>
          </a:p>
        </p:txBody>
      </p:sp>
      <p:sp>
        <p:nvSpPr>
          <p:cNvPr id="33798" name="Rectangle 6"/>
          <p:cNvSpPr>
            <a:spLocks noChangeArrowheads="1"/>
          </p:cNvSpPr>
          <p:nvPr/>
        </p:nvSpPr>
        <p:spPr bwMode="auto">
          <a:xfrm>
            <a:off x="0" y="2027238"/>
            <a:ext cx="9144000" cy="0"/>
          </a:xfrm>
          <a:prstGeom prst="rect">
            <a:avLst/>
          </a:prstGeom>
          <a:noFill/>
          <a:ln w="9525">
            <a:noFill/>
            <a:miter lim="800000"/>
            <a:headEnd/>
            <a:tailEnd/>
          </a:ln>
        </p:spPr>
        <p:txBody>
          <a:bodyPr>
            <a:spAutoFit/>
          </a:bodyPr>
          <a:lstStyle/>
          <a:p>
            <a:endParaRPr lang="en-US"/>
          </a:p>
        </p:txBody>
      </p:sp>
      <p:sp>
        <p:nvSpPr>
          <p:cNvPr id="33799" name="Text Box 7"/>
          <p:cNvSpPr txBox="1">
            <a:spLocks noChangeArrowheads="1"/>
          </p:cNvSpPr>
          <p:nvPr/>
        </p:nvSpPr>
        <p:spPr bwMode="auto">
          <a:xfrm>
            <a:off x="763588" y="4724400"/>
            <a:ext cx="8380412" cy="1311275"/>
          </a:xfrm>
          <a:prstGeom prst="rect">
            <a:avLst/>
          </a:prstGeom>
          <a:noFill/>
          <a:ln w="9525">
            <a:noFill/>
            <a:miter lim="800000"/>
            <a:headEnd/>
            <a:tailEnd/>
          </a:ln>
        </p:spPr>
        <p:txBody>
          <a:bodyPr wrap="none">
            <a:spAutoFit/>
          </a:bodyPr>
          <a:lstStyle/>
          <a:p>
            <a:r>
              <a:rPr lang="en-US"/>
              <a:t>The second . . .  The ______ _________</a:t>
            </a:r>
          </a:p>
          <a:p>
            <a:r>
              <a:rPr lang="en-US"/>
              <a:t>clause</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0" y="762000"/>
            <a:ext cx="8610600" cy="3743325"/>
          </a:xfrm>
          <a:prstGeom prst="rect">
            <a:avLst/>
          </a:prstGeom>
          <a:noFill/>
          <a:ln w="9525">
            <a:noFill/>
            <a:miter lim="800000"/>
            <a:headEnd/>
            <a:tailEnd/>
          </a:ln>
        </p:spPr>
        <p:txBody>
          <a:bodyPr>
            <a:spAutoFit/>
          </a:bodyPr>
          <a:lstStyle/>
          <a:p>
            <a:r>
              <a:rPr lang="en-US" sz="2400">
                <a:latin typeface="Verdana" pitchFamily="34" charset="0"/>
              </a:rPr>
              <a:t>Jonas Yoder and Wallace Miller, both members of the Old Order Amish religion, and Adin Yutzy, a member of the Conservative Amish Mennonite Church, were prosecuted under a Wisconsin law that required all children to attend public schools until age 16. The three parents refused to send their children to such schools after the eighth grade, arguing that high school attendance was contrary to their religious beliefs. 1972</a:t>
            </a:r>
          </a:p>
          <a:p>
            <a:endParaRPr lang="en-US" sz="2400"/>
          </a:p>
        </p:txBody>
      </p:sp>
      <p:sp>
        <p:nvSpPr>
          <p:cNvPr id="34819" name="Text Box 3"/>
          <p:cNvSpPr txBox="1">
            <a:spLocks noChangeArrowheads="1"/>
          </p:cNvSpPr>
          <p:nvPr/>
        </p:nvSpPr>
        <p:spPr bwMode="auto">
          <a:xfrm>
            <a:off x="2041525" y="-57150"/>
            <a:ext cx="3525838" cy="579438"/>
          </a:xfrm>
          <a:prstGeom prst="rect">
            <a:avLst/>
          </a:prstGeom>
          <a:noFill/>
          <a:ln w="9525">
            <a:noFill/>
            <a:miter lim="800000"/>
            <a:headEnd/>
            <a:tailEnd/>
          </a:ln>
        </p:spPr>
        <p:txBody>
          <a:bodyPr wrap="none">
            <a:spAutoFit/>
          </a:bodyPr>
          <a:lstStyle/>
          <a:p>
            <a:r>
              <a:rPr lang="en-US" sz="3200"/>
              <a:t>Let’s apply the law: </a:t>
            </a:r>
          </a:p>
        </p:txBody>
      </p:sp>
      <p:sp>
        <p:nvSpPr>
          <p:cNvPr id="34820" name="Text Box 4"/>
          <p:cNvSpPr txBox="1">
            <a:spLocks noChangeArrowheads="1"/>
          </p:cNvSpPr>
          <p:nvPr/>
        </p:nvSpPr>
        <p:spPr bwMode="auto">
          <a:xfrm>
            <a:off x="1050925" y="4308475"/>
            <a:ext cx="4926013" cy="457200"/>
          </a:xfrm>
          <a:prstGeom prst="rect">
            <a:avLst/>
          </a:prstGeom>
          <a:noFill/>
          <a:ln w="9525">
            <a:noFill/>
            <a:miter lim="800000"/>
            <a:headEnd/>
            <a:tailEnd/>
          </a:ln>
        </p:spPr>
        <p:txBody>
          <a:bodyPr wrap="none">
            <a:spAutoFit/>
          </a:bodyPr>
          <a:lstStyle/>
          <a:p>
            <a:r>
              <a:rPr lang="en-US" sz="2400"/>
              <a:t>Free exercise or establishment clause? </a:t>
            </a:r>
          </a:p>
        </p:txBody>
      </p:sp>
      <p:pic>
        <p:nvPicPr>
          <p:cNvPr id="34821" name="Picture 5" descr="yoder"/>
          <p:cNvPicPr>
            <a:picLocks noChangeAspect="1" noChangeArrowheads="1"/>
          </p:cNvPicPr>
          <p:nvPr/>
        </p:nvPicPr>
        <p:blipFill>
          <a:blip r:embed="rId4" cstate="print"/>
          <a:srcRect/>
          <a:stretch>
            <a:fillRect/>
          </a:stretch>
        </p:blipFill>
        <p:spPr bwMode="auto">
          <a:xfrm>
            <a:off x="6553200" y="3886200"/>
            <a:ext cx="2286000" cy="2640013"/>
          </a:xfrm>
          <a:prstGeom prst="rect">
            <a:avLst/>
          </a:prstGeom>
          <a:noFill/>
          <a:ln w="9525">
            <a:noFill/>
            <a:miter lim="800000"/>
            <a:headEnd/>
            <a:tailEnd/>
          </a:ln>
        </p:spPr>
      </p:pic>
      <p:sp>
        <p:nvSpPr>
          <p:cNvPr id="34822" name="Rectangle 6"/>
          <p:cNvSpPr>
            <a:spLocks noChangeArrowheads="1"/>
          </p:cNvSpPr>
          <p:nvPr/>
        </p:nvSpPr>
        <p:spPr bwMode="auto">
          <a:xfrm>
            <a:off x="2362200" y="6019800"/>
            <a:ext cx="4248150" cy="581025"/>
          </a:xfrm>
          <a:prstGeom prst="rect">
            <a:avLst/>
          </a:prstGeom>
          <a:noFill/>
          <a:ln w="9525">
            <a:noFill/>
            <a:miter lim="800000"/>
            <a:headEnd/>
            <a:tailEnd/>
          </a:ln>
        </p:spPr>
        <p:txBody>
          <a:bodyPr wrap="none">
            <a:spAutoFit/>
          </a:bodyPr>
          <a:lstStyle/>
          <a:p>
            <a:r>
              <a:rPr lang="en-US" sz="1600" b="1"/>
              <a:t>Jonas Yoder, who challenged </a:t>
            </a:r>
            <a:r>
              <a:rPr lang="en-US" sz="1600"/>
              <a:t> </a:t>
            </a:r>
            <a:br>
              <a:rPr lang="en-US" sz="1600"/>
            </a:br>
            <a:r>
              <a:rPr lang="en-US" sz="1600" b="1"/>
              <a:t>Wisconsin's compulsory education law (LIFE).</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0" y="1581150"/>
            <a:ext cx="9144000" cy="4727575"/>
          </a:xfrm>
          <a:prstGeom prst="rect">
            <a:avLst/>
          </a:prstGeom>
          <a:noFill/>
          <a:ln w="9525">
            <a:noFill/>
            <a:miter lim="800000"/>
            <a:headEnd/>
            <a:tailEnd/>
          </a:ln>
        </p:spPr>
        <p:txBody>
          <a:bodyPr>
            <a:spAutoFit/>
          </a:bodyPr>
          <a:lstStyle/>
          <a:p>
            <a:pPr>
              <a:tabLst>
                <a:tab pos="457200" algn="l"/>
              </a:tabLst>
            </a:pPr>
            <a:endParaRPr lang="en-US" sz="2400" i="1">
              <a:cs typeface="Times New Roman" pitchFamily="18" charset="0"/>
            </a:endParaRPr>
          </a:p>
          <a:p>
            <a:pPr>
              <a:tabLst>
                <a:tab pos="457200" algn="l"/>
              </a:tabLst>
            </a:pPr>
            <a:endParaRPr lang="en-US" sz="2400" i="1">
              <a:cs typeface="Times New Roman" pitchFamily="18" charset="0"/>
            </a:endParaRPr>
          </a:p>
          <a:p>
            <a:pPr>
              <a:tabLst>
                <a:tab pos="457200" algn="l"/>
              </a:tabLst>
            </a:pPr>
            <a:r>
              <a:rPr lang="en-US" sz="3600" b="1">
                <a:solidFill>
                  <a:srgbClr val="FF0000"/>
                </a:solidFill>
              </a:rPr>
              <a:t>Civil liberties</a:t>
            </a:r>
            <a:r>
              <a:rPr lang="en-US" sz="3600"/>
              <a:t> are </a:t>
            </a:r>
            <a:r>
              <a:rPr lang="en-US" sz="3600" i="1"/>
              <a:t>freedoms </a:t>
            </a:r>
            <a:r>
              <a:rPr lang="en-US" sz="3600"/>
              <a:t>that are guaranteed to the individual. </a:t>
            </a:r>
            <a:r>
              <a:rPr lang="en-US" sz="3600" b="1">
                <a:solidFill>
                  <a:srgbClr val="FF0000"/>
                </a:solidFill>
                <a:cs typeface="Times New Roman" pitchFamily="18" charset="0"/>
              </a:rPr>
              <a:t>Civil rights</a:t>
            </a:r>
            <a:r>
              <a:rPr lang="en-US" sz="3600">
                <a:cs typeface="Times New Roman" pitchFamily="18" charset="0"/>
              </a:rPr>
              <a:t> are policies that </a:t>
            </a:r>
            <a:r>
              <a:rPr lang="en-US" sz="3600" i="1">
                <a:cs typeface="Times New Roman" pitchFamily="18" charset="0"/>
              </a:rPr>
              <a:t>extend</a:t>
            </a:r>
            <a:r>
              <a:rPr lang="en-US" sz="3600">
                <a:cs typeface="Times New Roman" pitchFamily="18" charset="0"/>
              </a:rPr>
              <a:t> basic rights to groups historically subject to discrimination; </a:t>
            </a:r>
            <a:r>
              <a:rPr lang="en-US" b="1">
                <a:solidFill>
                  <a:srgbClr val="FF0000"/>
                </a:solidFill>
              </a:rPr>
              <a:t>Civil liberties</a:t>
            </a:r>
            <a:r>
              <a:rPr lang="en-US"/>
              <a:t> </a:t>
            </a:r>
            <a:r>
              <a:rPr lang="en-US" sz="3600">
                <a:cs typeface="Times New Roman" pitchFamily="18" charset="0"/>
              </a:rPr>
              <a:t>are </a:t>
            </a:r>
            <a:r>
              <a:rPr lang="en-US" sz="3600" i="1">
                <a:cs typeface="Times New Roman" pitchFamily="18" charset="0"/>
              </a:rPr>
              <a:t>restraints </a:t>
            </a:r>
            <a:r>
              <a:rPr lang="en-US" sz="3600">
                <a:cs typeface="Times New Roman" pitchFamily="18" charset="0"/>
              </a:rPr>
              <a:t>on government. In contrast, </a:t>
            </a:r>
            <a:r>
              <a:rPr lang="en-US" sz="3600">
                <a:solidFill>
                  <a:srgbClr val="FF0000"/>
                </a:solidFill>
                <a:cs typeface="Times New Roman" pitchFamily="18" charset="0"/>
              </a:rPr>
              <a:t>civil rights</a:t>
            </a:r>
            <a:r>
              <a:rPr lang="en-US" sz="3600">
                <a:cs typeface="Times New Roman" pitchFamily="18" charset="0"/>
              </a:rPr>
              <a:t> </a:t>
            </a:r>
            <a:r>
              <a:rPr lang="en-US" sz="3600" i="1">
                <a:cs typeface="Times New Roman" pitchFamily="18" charset="0"/>
              </a:rPr>
              <a:t>declare what the government must do or provide.</a:t>
            </a:r>
            <a:r>
              <a:rPr lang="en-US" sz="3600">
                <a:cs typeface="Times New Roman" pitchFamily="18" charset="0"/>
              </a:rPr>
              <a:t> </a:t>
            </a:r>
          </a:p>
          <a:p>
            <a:pPr eaLnBrk="0" hangingPunct="0">
              <a:tabLst>
                <a:tab pos="457200" algn="l"/>
              </a:tabLst>
            </a:pPr>
            <a:endParaRPr lang="en-US" sz="3600"/>
          </a:p>
        </p:txBody>
      </p:sp>
      <p:sp>
        <p:nvSpPr>
          <p:cNvPr id="107523" name="Text Box 3"/>
          <p:cNvSpPr txBox="1">
            <a:spLocks noChangeArrowheads="1"/>
          </p:cNvSpPr>
          <p:nvPr/>
        </p:nvSpPr>
        <p:spPr bwMode="auto">
          <a:xfrm>
            <a:off x="0" y="3479800"/>
            <a:ext cx="8458200" cy="457200"/>
          </a:xfrm>
          <a:prstGeom prst="rect">
            <a:avLst/>
          </a:prstGeom>
          <a:noFill/>
          <a:ln w="9525">
            <a:noFill/>
            <a:miter lim="800000"/>
            <a:headEnd/>
            <a:tailEnd/>
          </a:ln>
        </p:spPr>
        <p:txBody>
          <a:bodyPr>
            <a:spAutoFit/>
          </a:bodyPr>
          <a:lstStyle/>
          <a:p>
            <a:endParaRPr lang="en-US" sz="2400"/>
          </a:p>
        </p:txBody>
      </p:sp>
      <p:sp>
        <p:nvSpPr>
          <p:cNvPr id="107524" name="Text Box 4"/>
          <p:cNvSpPr txBox="1">
            <a:spLocks noChangeArrowheads="1"/>
          </p:cNvSpPr>
          <p:nvPr/>
        </p:nvSpPr>
        <p:spPr bwMode="auto">
          <a:xfrm>
            <a:off x="381000" y="381000"/>
            <a:ext cx="7391400" cy="1311275"/>
          </a:xfrm>
          <a:prstGeom prst="rect">
            <a:avLst/>
          </a:prstGeom>
          <a:noFill/>
          <a:ln w="9525">
            <a:noFill/>
            <a:miter lim="800000"/>
            <a:headEnd/>
            <a:tailEnd/>
          </a:ln>
        </p:spPr>
        <p:txBody>
          <a:bodyPr>
            <a:spAutoFit/>
          </a:bodyPr>
          <a:lstStyle/>
          <a:p>
            <a:r>
              <a:rPr lang="en-US" b="1"/>
              <a:t>Civil Liberties do not equal . . . Civil Rights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 calcmode="lin" valueType="num">
                                      <p:cBhvr additive="base">
                                        <p:cTn id="7" dur="500" fill="hold"/>
                                        <p:tgtEl>
                                          <p:spTgt spid="107524"/>
                                        </p:tgtEl>
                                        <p:attrNameLst>
                                          <p:attrName>ppt_x</p:attrName>
                                        </p:attrNameLst>
                                      </p:cBhvr>
                                      <p:tavLst>
                                        <p:tav tm="0">
                                          <p:val>
                                            <p:strVal val="0-#ppt_w/2"/>
                                          </p:val>
                                        </p:tav>
                                        <p:tav tm="100000">
                                          <p:val>
                                            <p:strVal val="#ppt_x"/>
                                          </p:val>
                                        </p:tav>
                                      </p:tavLst>
                                    </p:anim>
                                    <p:anim calcmode="lin" valueType="num">
                                      <p:cBhvr additive="base">
                                        <p:cTn id="8" dur="500" fill="hold"/>
                                        <p:tgtEl>
                                          <p:spTgt spid="1075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7522"/>
                                        </p:tgtEl>
                                        <p:attrNameLst>
                                          <p:attrName>style.visibility</p:attrName>
                                        </p:attrNameLst>
                                      </p:cBhvr>
                                      <p:to>
                                        <p:strVal val="visible"/>
                                      </p:to>
                                    </p:set>
                                    <p:anim calcmode="lin" valueType="num">
                                      <p:cBhvr additive="base">
                                        <p:cTn id="13" dur="500" fill="hold"/>
                                        <p:tgtEl>
                                          <p:spTgt spid="107522"/>
                                        </p:tgtEl>
                                        <p:attrNameLst>
                                          <p:attrName>ppt_x</p:attrName>
                                        </p:attrNameLst>
                                      </p:cBhvr>
                                      <p:tavLst>
                                        <p:tav tm="0">
                                          <p:val>
                                            <p:strVal val="0-#ppt_w/2"/>
                                          </p:val>
                                        </p:tav>
                                        <p:tav tm="100000">
                                          <p:val>
                                            <p:strVal val="#ppt_x"/>
                                          </p:val>
                                        </p:tav>
                                      </p:tavLst>
                                    </p:anim>
                                    <p:anim calcmode="lin" valueType="num">
                                      <p:cBhvr additive="base">
                                        <p:cTn id="14" dur="500" fill="hold"/>
                                        <p:tgtEl>
                                          <p:spTgt spid="1075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107523"/>
                                        </p:tgtEl>
                                        <p:attrNameLst>
                                          <p:attrName>style.visibility</p:attrName>
                                        </p:attrNameLst>
                                      </p:cBhvr>
                                      <p:to>
                                        <p:strVal val="visible"/>
                                      </p:to>
                                    </p:set>
                                    <p:anim calcmode="lin" valueType="num">
                                      <p:cBhvr additive="base">
                                        <p:cTn id="19" dur="500" fill="hold"/>
                                        <p:tgtEl>
                                          <p:spTgt spid="107523"/>
                                        </p:tgtEl>
                                        <p:attrNameLst>
                                          <p:attrName>ppt_x</p:attrName>
                                        </p:attrNameLst>
                                      </p:cBhvr>
                                      <p:tavLst>
                                        <p:tav tm="0">
                                          <p:val>
                                            <p:strVal val="#ppt_x"/>
                                          </p:val>
                                        </p:tav>
                                        <p:tav tm="100000">
                                          <p:val>
                                            <p:strVal val="#ppt_x"/>
                                          </p:val>
                                        </p:tav>
                                      </p:tavLst>
                                    </p:anim>
                                    <p:anim calcmode="lin" valueType="num">
                                      <p:cBhvr additive="base">
                                        <p:cTn id="20" dur="500" fill="hold"/>
                                        <p:tgtEl>
                                          <p:spTgt spid="1075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3" grpId="0" autoUpdateAnimBg="0"/>
      <p:bldP spid="10752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55588" y="533400"/>
            <a:ext cx="8736012" cy="4473575"/>
          </a:xfrm>
          <a:prstGeom prst="rect">
            <a:avLst/>
          </a:prstGeom>
          <a:noFill/>
          <a:ln w="9525">
            <a:noFill/>
            <a:miter lim="800000"/>
            <a:headEnd/>
            <a:tailEnd/>
          </a:ln>
        </p:spPr>
        <p:txBody>
          <a:bodyPr>
            <a:spAutoFit/>
          </a:bodyPr>
          <a:lstStyle/>
          <a:p>
            <a:r>
              <a:rPr lang="en-US" sz="2400">
                <a:latin typeface="Verdana" pitchFamily="34" charset="0"/>
              </a:rPr>
              <a:t>In a 6-to-1 decision, the Court held that individual's interests in the free exercise of religion under the First Amendment outweighed the State's interests in compelling school attendance beyond the eighth grade. The Court found that the values and programs of secondary school were "in sharp conflict with the fundamental mode of life mandated by the Amish religion," and that an </a:t>
            </a:r>
            <a:r>
              <a:rPr lang="en-US" sz="2400" b="1">
                <a:latin typeface="Verdana" pitchFamily="34" charset="0"/>
              </a:rPr>
              <a:t>additional one or two years of high school would not produce the benefits of public education cited by Wisconsin to justify the law</a:t>
            </a:r>
            <a:r>
              <a:rPr lang="en-US" sz="2400">
                <a:latin typeface="Verdana" pitchFamily="34" charset="0"/>
              </a:rPr>
              <a:t>.</a:t>
            </a:r>
          </a:p>
          <a:p>
            <a:endParaRPr lang="en-US" sz="2400"/>
          </a:p>
        </p:txBody>
      </p:sp>
      <p:sp>
        <p:nvSpPr>
          <p:cNvPr id="35843" name="Text Box 3"/>
          <p:cNvSpPr txBox="1">
            <a:spLocks noChangeArrowheads="1"/>
          </p:cNvSpPr>
          <p:nvPr/>
        </p:nvSpPr>
        <p:spPr bwMode="auto">
          <a:xfrm>
            <a:off x="76201" y="4876800"/>
            <a:ext cx="8915400" cy="1569660"/>
          </a:xfrm>
          <a:prstGeom prst="rect">
            <a:avLst/>
          </a:prstGeom>
          <a:noFill/>
          <a:ln w="9525">
            <a:noFill/>
            <a:miter lim="800000"/>
            <a:headEnd/>
            <a:tailEnd/>
          </a:ln>
        </p:spPr>
        <p:txBody>
          <a:bodyPr wrap="square">
            <a:spAutoFit/>
          </a:bodyPr>
          <a:lstStyle/>
          <a:p>
            <a:r>
              <a:rPr lang="en-US" sz="3200" dirty="0"/>
              <a:t>So no compelling state </a:t>
            </a:r>
            <a:r>
              <a:rPr lang="en-US" sz="3200" dirty="0" smtClean="0"/>
              <a:t>interest- precedent required to limit free exercise from </a:t>
            </a:r>
            <a:r>
              <a:rPr lang="en-US" sz="3200" i="1" dirty="0" smtClean="0"/>
              <a:t>Employment </a:t>
            </a:r>
          </a:p>
          <a:p>
            <a:r>
              <a:rPr lang="en-US" sz="3200" i="1" dirty="0" smtClean="0"/>
              <a:t>Division v Smith</a:t>
            </a:r>
            <a:r>
              <a:rPr lang="en-US" sz="3200" dirty="0" smtClean="0"/>
              <a:t> 1990 Rehnquist</a:t>
            </a:r>
            <a:endParaRPr lang="en-US" sz="3200"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28600" y="381000"/>
            <a:ext cx="9144000" cy="3743325"/>
          </a:xfrm>
          <a:prstGeom prst="rect">
            <a:avLst/>
          </a:prstGeom>
          <a:noFill/>
          <a:ln w="9525">
            <a:noFill/>
            <a:miter lim="800000"/>
            <a:headEnd/>
            <a:tailEnd/>
          </a:ln>
        </p:spPr>
        <p:txBody>
          <a:bodyPr>
            <a:spAutoFit/>
          </a:bodyPr>
          <a:lstStyle/>
          <a:p>
            <a:r>
              <a:rPr lang="en-US" sz="2400" b="1">
                <a:latin typeface="Arial" pitchFamily="34" charset="0"/>
              </a:rPr>
              <a:t>Facts:</a:t>
            </a:r>
            <a:r>
              <a:rPr lang="en-US" sz="2400">
                <a:latin typeface="Arial" pitchFamily="34" charset="0"/>
              </a:rPr>
              <a:t> Two Native Americans who worked as counselors for a private drug rehabilitation organization, ingested peyote -- a powerful hallucinogen -- as part of their religious ceremonies as members of the Native American Church. As a result of this conduct, the rehabilitation organization fired the counselors. The counselors filed a claim for unemployment compensation. The government denied them benefits because the reason for their dismissal was considered work-related "misconduct" which violated state drug laws which  prohibited the consumption of illegal drugs, even for sacramental religious uses. </a:t>
            </a:r>
            <a:endParaRPr lang="en-US" sz="2400"/>
          </a:p>
        </p:txBody>
      </p:sp>
      <p:sp>
        <p:nvSpPr>
          <p:cNvPr id="36867" name="Rectangle 3"/>
          <p:cNvSpPr>
            <a:spLocks noChangeArrowheads="1"/>
          </p:cNvSpPr>
          <p:nvPr/>
        </p:nvSpPr>
        <p:spPr bwMode="auto">
          <a:xfrm>
            <a:off x="0" y="3154363"/>
            <a:ext cx="9144000" cy="0"/>
          </a:xfrm>
          <a:prstGeom prst="rect">
            <a:avLst/>
          </a:prstGeom>
          <a:noFill/>
          <a:ln w="9525">
            <a:noFill/>
            <a:miter lim="800000"/>
            <a:headEnd/>
            <a:tailEnd/>
          </a:ln>
        </p:spPr>
        <p:txBody>
          <a:bodyPr>
            <a:spAutoFit/>
          </a:bodyPr>
          <a:lstStyle/>
          <a:p>
            <a:endParaRPr lang="en-US"/>
          </a:p>
        </p:txBody>
      </p:sp>
      <p:sp>
        <p:nvSpPr>
          <p:cNvPr id="36868" name="Text Box 4"/>
          <p:cNvSpPr txBox="1">
            <a:spLocks noChangeArrowheads="1"/>
          </p:cNvSpPr>
          <p:nvPr/>
        </p:nvSpPr>
        <p:spPr bwMode="auto">
          <a:xfrm>
            <a:off x="1066800" y="5867400"/>
            <a:ext cx="184150" cy="641350"/>
          </a:xfrm>
          <a:prstGeom prst="rect">
            <a:avLst/>
          </a:prstGeom>
          <a:noFill/>
          <a:ln w="9525">
            <a:noFill/>
            <a:miter lim="800000"/>
            <a:headEnd/>
            <a:tailEnd/>
          </a:ln>
        </p:spPr>
        <p:txBody>
          <a:bodyPr wrap="none">
            <a:spAutoFit/>
          </a:bodyPr>
          <a:lstStyle/>
          <a:p>
            <a:endParaRPr lang="en-US" sz="1800"/>
          </a:p>
          <a:p>
            <a:endParaRPr lang="en-US" sz="1800"/>
          </a:p>
        </p:txBody>
      </p:sp>
      <p:sp>
        <p:nvSpPr>
          <p:cNvPr id="36869" name="Text Box 5"/>
          <p:cNvSpPr txBox="1">
            <a:spLocks noChangeArrowheads="1"/>
          </p:cNvSpPr>
          <p:nvPr/>
        </p:nvSpPr>
        <p:spPr bwMode="auto">
          <a:xfrm>
            <a:off x="1203325" y="4568825"/>
            <a:ext cx="6705600" cy="701675"/>
          </a:xfrm>
          <a:prstGeom prst="rect">
            <a:avLst/>
          </a:prstGeom>
          <a:noFill/>
          <a:ln w="9525">
            <a:noFill/>
            <a:miter lim="800000"/>
            <a:headEnd/>
            <a:tailEnd/>
          </a:ln>
        </p:spPr>
        <p:txBody>
          <a:bodyPr wrap="none">
            <a:spAutoFit/>
          </a:bodyPr>
          <a:lstStyle/>
          <a:p>
            <a:r>
              <a:rPr lang="en-US"/>
              <a:t>Free exercise or establishment? </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1000" y="838200"/>
            <a:ext cx="9144000" cy="822325"/>
          </a:xfrm>
          <a:prstGeom prst="rect">
            <a:avLst/>
          </a:prstGeom>
          <a:noFill/>
          <a:ln w="9525">
            <a:noFill/>
            <a:miter lim="800000"/>
            <a:headEnd/>
            <a:tailEnd/>
          </a:ln>
        </p:spPr>
        <p:txBody>
          <a:bodyPr>
            <a:spAutoFit/>
          </a:bodyPr>
          <a:lstStyle/>
          <a:p>
            <a:r>
              <a:rPr lang="en-US" sz="2400">
                <a:latin typeface="Arial" pitchFamily="34" charset="0"/>
              </a:rPr>
              <a:t>Does the state law violate the Free Exercise Clause of the First Amendment?</a:t>
            </a:r>
            <a:r>
              <a:rPr lang="en-US" sz="1000">
                <a:latin typeface="Arial" pitchFamily="34" charset="0"/>
              </a:rPr>
              <a:t> </a:t>
            </a:r>
            <a:endParaRPr lang="en-US" sz="2400"/>
          </a:p>
        </p:txBody>
      </p:sp>
      <p:pic>
        <p:nvPicPr>
          <p:cNvPr id="37891" name="Picture 3" descr="peyote"/>
          <p:cNvPicPr>
            <a:picLocks noChangeAspect="1" noChangeArrowheads="1"/>
          </p:cNvPicPr>
          <p:nvPr/>
        </p:nvPicPr>
        <p:blipFill>
          <a:blip r:embed="rId4" cstate="print"/>
          <a:srcRect/>
          <a:stretch>
            <a:fillRect/>
          </a:stretch>
        </p:blipFill>
        <p:spPr bwMode="auto">
          <a:xfrm>
            <a:off x="762000" y="1981200"/>
            <a:ext cx="5410200" cy="4011613"/>
          </a:xfrm>
          <a:prstGeom prst="rect">
            <a:avLst/>
          </a:prstGeom>
          <a:noFill/>
          <a:ln w="9525">
            <a:noFill/>
            <a:miter lim="800000"/>
            <a:headEnd/>
            <a:tailEnd/>
          </a:ln>
        </p:spPr>
      </p:pic>
      <p:sp>
        <p:nvSpPr>
          <p:cNvPr id="37892" name="Rectangle 4"/>
          <p:cNvSpPr>
            <a:spLocks noChangeArrowheads="1"/>
          </p:cNvSpPr>
          <p:nvPr/>
        </p:nvSpPr>
        <p:spPr bwMode="auto">
          <a:xfrm>
            <a:off x="914400" y="6019800"/>
            <a:ext cx="4876800" cy="366713"/>
          </a:xfrm>
          <a:prstGeom prst="rect">
            <a:avLst/>
          </a:prstGeom>
          <a:noFill/>
          <a:ln w="9525">
            <a:noFill/>
            <a:miter lim="800000"/>
            <a:headEnd/>
            <a:tailEnd/>
          </a:ln>
        </p:spPr>
        <p:txBody>
          <a:bodyPr>
            <a:spAutoFit/>
          </a:bodyPr>
          <a:lstStyle/>
          <a:p>
            <a:r>
              <a:rPr lang="en-US" sz="1800" b="1"/>
              <a:t>"Morning Peyote" by Rance Hood (1969)</a:t>
            </a:r>
          </a:p>
        </p:txBody>
      </p:sp>
      <p:sp>
        <p:nvSpPr>
          <p:cNvPr id="37893" name="Text Box 5"/>
          <p:cNvSpPr txBox="1">
            <a:spLocks noChangeArrowheads="1"/>
          </p:cNvSpPr>
          <p:nvPr/>
        </p:nvSpPr>
        <p:spPr bwMode="auto">
          <a:xfrm>
            <a:off x="1143000" y="228600"/>
            <a:ext cx="1235075" cy="579438"/>
          </a:xfrm>
          <a:prstGeom prst="rect">
            <a:avLst/>
          </a:prstGeom>
          <a:noFill/>
          <a:ln w="9525">
            <a:noFill/>
            <a:miter lim="800000"/>
            <a:headEnd/>
            <a:tailEnd/>
          </a:ln>
        </p:spPr>
        <p:txBody>
          <a:bodyPr wrap="none">
            <a:spAutoFit/>
          </a:bodyPr>
          <a:lstStyle/>
          <a:p>
            <a:r>
              <a:rPr lang="en-US" sz="3200"/>
              <a:t>Issue: </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04800" y="762000"/>
            <a:ext cx="8839200" cy="3743325"/>
          </a:xfrm>
          <a:prstGeom prst="rect">
            <a:avLst/>
          </a:prstGeom>
          <a:noFill/>
          <a:ln w="9525">
            <a:noFill/>
            <a:miter lim="800000"/>
            <a:headEnd/>
            <a:tailEnd/>
          </a:ln>
        </p:spPr>
        <p:txBody>
          <a:bodyPr>
            <a:spAutoFit/>
          </a:bodyPr>
          <a:lstStyle/>
          <a:p>
            <a:r>
              <a:rPr lang="en-US" sz="2400">
                <a:latin typeface="Arial" pitchFamily="34" charset="0"/>
              </a:rPr>
              <a:t>No. Justice Scalia, writing for the majority, observed that the Court has never held that an individual's religious beliefs excuse him from compliance with an otherwise valid law prohibiting conduct that government is free to regulate. Allowing exceptions to every state law or regulation affecting religion "would open the prospect of constitutionally required exemptions from civic obligations of almost every conceivable kind." Scalia cited as examples compulsory military service, payment of taxes, vaccination requirements, and child-neglect laws.</a:t>
            </a:r>
            <a:r>
              <a:rPr lang="en-US" sz="1100"/>
              <a:t> </a:t>
            </a:r>
            <a:endParaRPr lang="en-US" sz="2400"/>
          </a:p>
        </p:txBody>
      </p:sp>
      <p:sp>
        <p:nvSpPr>
          <p:cNvPr id="38915" name="Text Box 3"/>
          <p:cNvSpPr txBox="1">
            <a:spLocks noChangeArrowheads="1"/>
          </p:cNvSpPr>
          <p:nvPr/>
        </p:nvSpPr>
        <p:spPr bwMode="auto">
          <a:xfrm>
            <a:off x="609600" y="4937125"/>
            <a:ext cx="8245475" cy="1938338"/>
          </a:xfrm>
          <a:prstGeom prst="rect">
            <a:avLst/>
          </a:prstGeom>
          <a:noFill/>
          <a:ln w="9525">
            <a:noFill/>
            <a:miter lim="800000"/>
            <a:headEnd/>
            <a:tailEnd/>
          </a:ln>
        </p:spPr>
        <p:txBody>
          <a:bodyPr>
            <a:spAutoFit/>
          </a:bodyPr>
          <a:lstStyle/>
          <a:p>
            <a:r>
              <a:rPr lang="en-US"/>
              <a:t>So the state had a compelling state interest, and their law did not target a religion   </a:t>
            </a:r>
            <a:r>
              <a:rPr lang="en-US" sz="2400" i="1"/>
              <a:t>Employment division vs Smith</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ChangeArrowheads="1"/>
          </p:cNvSpPr>
          <p:nvPr/>
        </p:nvSpPr>
        <p:spPr bwMode="auto">
          <a:xfrm>
            <a:off x="0" y="609600"/>
            <a:ext cx="9144000" cy="4893647"/>
          </a:xfrm>
          <a:prstGeom prst="rect">
            <a:avLst/>
          </a:prstGeom>
          <a:noFill/>
          <a:ln w="9525">
            <a:noFill/>
            <a:miter lim="800000"/>
            <a:headEnd/>
            <a:tailEnd/>
          </a:ln>
        </p:spPr>
        <p:txBody>
          <a:bodyPr>
            <a:spAutoFit/>
          </a:bodyPr>
          <a:lstStyle/>
          <a:p>
            <a:r>
              <a:rPr lang="en-US" sz="2400" dirty="0" err="1" smtClean="0">
                <a:latin typeface="Arial" pitchFamily="34" charset="0"/>
              </a:rPr>
              <a:t>Sante</a:t>
            </a:r>
            <a:r>
              <a:rPr lang="en-US" sz="2400" dirty="0" smtClean="0">
                <a:latin typeface="Arial" pitchFamily="34" charset="0"/>
              </a:rPr>
              <a:t> Fe School District </a:t>
            </a:r>
            <a:r>
              <a:rPr lang="en-US" sz="2400" dirty="0" err="1" smtClean="0">
                <a:latin typeface="Arial" pitchFamily="34" charset="0"/>
              </a:rPr>
              <a:t>vs</a:t>
            </a:r>
            <a:r>
              <a:rPr lang="en-US" sz="2400" dirty="0" smtClean="0">
                <a:latin typeface="Arial" pitchFamily="34" charset="0"/>
              </a:rPr>
              <a:t> Doe (2000)</a:t>
            </a:r>
          </a:p>
          <a:p>
            <a:endParaRPr lang="en-US" sz="2400" dirty="0">
              <a:latin typeface="Arial" pitchFamily="34" charset="0"/>
            </a:endParaRPr>
          </a:p>
          <a:p>
            <a:r>
              <a:rPr lang="en-US" sz="2400" dirty="0" smtClean="0">
                <a:latin typeface="Arial" pitchFamily="34" charset="0"/>
              </a:rPr>
              <a:t>Facts</a:t>
            </a:r>
            <a:r>
              <a:rPr lang="en-US" sz="2400" dirty="0">
                <a:latin typeface="Arial" pitchFamily="34" charset="0"/>
              </a:rPr>
              <a:t>: A School d</a:t>
            </a:r>
            <a:r>
              <a:rPr lang="en-US" altLang="ja-JP" sz="2400" dirty="0">
                <a:latin typeface="Arial" pitchFamily="34" charset="0"/>
                <a:ea typeface="MS PGothic" pitchFamily="34" charset="-128"/>
              </a:rPr>
              <a:t>istrict policy permitted, but did not require, student-initiated and student-led prayer at all the home games and authorized two student elections, the first to determine whether "invocations" should be delivered at games, and the second to select the spokesperson to deliver them. After the students authorized such prayers and selected a spokesperson, the District Court entered an order modifying the policy to permit only nonsectarian, </a:t>
            </a:r>
            <a:r>
              <a:rPr lang="en-US" altLang="ja-JP" sz="2400" dirty="0" err="1">
                <a:latin typeface="Arial" pitchFamily="34" charset="0"/>
                <a:ea typeface="MS PGothic" pitchFamily="34" charset="-128"/>
              </a:rPr>
              <a:t>nonproselytizing</a:t>
            </a:r>
            <a:r>
              <a:rPr lang="en-US" altLang="ja-JP" sz="2400" dirty="0">
                <a:latin typeface="Arial" pitchFamily="34" charset="0"/>
                <a:ea typeface="MS PGothic" pitchFamily="34" charset="-128"/>
              </a:rPr>
              <a:t> prayer. The Court of Appeals held that, even as modified by the District Court, the football prayer policy was invalid. The District petitioned for a </a:t>
            </a:r>
            <a:r>
              <a:rPr lang="en-US" altLang="ja-JP" sz="2400" i="1" dirty="0">
                <a:latin typeface="Arial" pitchFamily="34" charset="0"/>
                <a:ea typeface="MS PGothic" pitchFamily="34" charset="-128"/>
              </a:rPr>
              <a:t>writ of certiorari</a:t>
            </a:r>
            <a:r>
              <a:rPr lang="en-US" altLang="ja-JP" sz="2400" i="1" dirty="0">
                <a:ea typeface="MS PGothic" pitchFamily="34" charset="-128"/>
              </a:rPr>
              <a:t> </a:t>
            </a:r>
          </a:p>
        </p:txBody>
      </p:sp>
      <p:sp>
        <p:nvSpPr>
          <p:cNvPr id="39939" name="Text Box 1027"/>
          <p:cNvSpPr txBox="1">
            <a:spLocks noChangeArrowheads="1"/>
          </p:cNvSpPr>
          <p:nvPr/>
        </p:nvSpPr>
        <p:spPr bwMode="auto">
          <a:xfrm>
            <a:off x="533400" y="3581400"/>
            <a:ext cx="184150" cy="579438"/>
          </a:xfrm>
          <a:prstGeom prst="rect">
            <a:avLst/>
          </a:prstGeom>
          <a:noFill/>
          <a:ln w="9525">
            <a:noFill/>
            <a:miter lim="800000"/>
            <a:headEnd/>
            <a:tailEnd/>
          </a:ln>
        </p:spPr>
        <p:txBody>
          <a:bodyPr wrap="none">
            <a:spAutoFit/>
          </a:bodyPr>
          <a:lstStyle/>
          <a:p>
            <a:endParaRPr lang="en-US" sz="3200"/>
          </a:p>
        </p:txBody>
      </p:sp>
      <p:sp>
        <p:nvSpPr>
          <p:cNvPr id="39940" name="Text Box 1028"/>
          <p:cNvSpPr txBox="1">
            <a:spLocks noChangeArrowheads="1"/>
          </p:cNvSpPr>
          <p:nvPr/>
        </p:nvSpPr>
        <p:spPr bwMode="auto">
          <a:xfrm>
            <a:off x="898525" y="5102225"/>
            <a:ext cx="6677025" cy="701675"/>
          </a:xfrm>
          <a:prstGeom prst="rect">
            <a:avLst/>
          </a:prstGeom>
          <a:noFill/>
          <a:ln w="9525">
            <a:noFill/>
            <a:miter lim="800000"/>
            <a:headEnd/>
            <a:tailEnd/>
          </a:ln>
        </p:spPr>
        <p:txBody>
          <a:bodyPr wrap="none">
            <a:spAutoFit/>
          </a:bodyPr>
          <a:lstStyle/>
          <a:p>
            <a:r>
              <a:rPr lang="en-US"/>
              <a:t>Establishment or free exercise? </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1135063" y="2132013"/>
            <a:ext cx="6875462" cy="2544762"/>
            <a:chOff x="0" y="8640"/>
            <a:chExt cx="4331" cy="1603"/>
          </a:xfrm>
        </p:grpSpPr>
        <p:sp>
          <p:nvSpPr>
            <p:cNvPr id="40974" name="Rectangle 3"/>
            <p:cNvSpPr>
              <a:spLocks noChangeArrowheads="1"/>
            </p:cNvSpPr>
            <p:nvPr/>
          </p:nvSpPr>
          <p:spPr bwMode="auto">
            <a:xfrm>
              <a:off x="0" y="8640"/>
              <a:ext cx="4331" cy="0"/>
            </a:xfrm>
            <a:prstGeom prst="rect">
              <a:avLst/>
            </a:prstGeom>
            <a:noFill/>
            <a:ln w="9525">
              <a:noFill/>
              <a:miter lim="800000"/>
              <a:headEnd/>
              <a:tailEnd/>
            </a:ln>
          </p:spPr>
          <p:txBody>
            <a:bodyPr>
              <a:spAutoFit/>
            </a:bodyPr>
            <a:lstStyle/>
            <a:p>
              <a:endParaRPr lang="en-US"/>
            </a:p>
          </p:txBody>
        </p:sp>
        <p:grpSp>
          <p:nvGrpSpPr>
            <p:cNvPr id="40975" name="Group 4"/>
            <p:cNvGrpSpPr>
              <a:grpSpLocks/>
            </p:cNvGrpSpPr>
            <p:nvPr/>
          </p:nvGrpSpPr>
          <p:grpSpPr bwMode="auto">
            <a:xfrm>
              <a:off x="0" y="8640"/>
              <a:ext cx="3431" cy="1603"/>
              <a:chOff x="0" y="8640"/>
              <a:chExt cx="3431" cy="1603"/>
            </a:xfrm>
          </p:grpSpPr>
          <p:sp>
            <p:nvSpPr>
              <p:cNvPr id="40976" name="Rectangle 5"/>
              <p:cNvSpPr>
                <a:spLocks noChangeArrowheads="1"/>
              </p:cNvSpPr>
              <p:nvPr/>
            </p:nvSpPr>
            <p:spPr bwMode="auto">
              <a:xfrm>
                <a:off x="0" y="8640"/>
                <a:ext cx="3431" cy="0"/>
              </a:xfrm>
              <a:prstGeom prst="rect">
                <a:avLst/>
              </a:prstGeom>
              <a:noFill/>
              <a:ln w="9525">
                <a:noFill/>
                <a:miter lim="800000"/>
                <a:headEnd/>
                <a:tailEnd/>
              </a:ln>
            </p:spPr>
            <p:txBody>
              <a:bodyPr>
                <a:spAutoFit/>
              </a:bodyPr>
              <a:lstStyle/>
              <a:p>
                <a:endParaRPr lang="en-US"/>
              </a:p>
            </p:txBody>
          </p:sp>
          <p:grpSp>
            <p:nvGrpSpPr>
              <p:cNvPr id="40977" name="Group 6"/>
              <p:cNvGrpSpPr>
                <a:grpSpLocks/>
              </p:cNvGrpSpPr>
              <p:nvPr/>
            </p:nvGrpSpPr>
            <p:grpSpPr bwMode="auto">
              <a:xfrm>
                <a:off x="0" y="8640"/>
                <a:ext cx="2813" cy="1603"/>
                <a:chOff x="0" y="8640"/>
                <a:chExt cx="2813" cy="1603"/>
              </a:xfrm>
            </p:grpSpPr>
            <p:sp>
              <p:nvSpPr>
                <p:cNvPr id="40978" name="Rectangle 7"/>
                <p:cNvSpPr>
                  <a:spLocks noChangeArrowheads="1"/>
                </p:cNvSpPr>
                <p:nvPr/>
              </p:nvSpPr>
              <p:spPr bwMode="auto">
                <a:xfrm>
                  <a:off x="0" y="8640"/>
                  <a:ext cx="2813" cy="0"/>
                </a:xfrm>
                <a:prstGeom prst="rect">
                  <a:avLst/>
                </a:prstGeom>
                <a:noFill/>
                <a:ln w="9525">
                  <a:noFill/>
                  <a:miter lim="800000"/>
                  <a:headEnd/>
                  <a:tailEnd/>
                </a:ln>
              </p:spPr>
              <p:txBody>
                <a:bodyPr>
                  <a:spAutoFit/>
                </a:bodyPr>
                <a:lstStyle/>
                <a:p>
                  <a:endParaRPr lang="en-US"/>
                </a:p>
              </p:txBody>
            </p:sp>
            <p:sp>
              <p:nvSpPr>
                <p:cNvPr id="40979" name="Rectangle 8"/>
                <p:cNvSpPr>
                  <a:spLocks noChangeArrowheads="1"/>
                </p:cNvSpPr>
                <p:nvPr/>
              </p:nvSpPr>
              <p:spPr bwMode="auto">
                <a:xfrm>
                  <a:off x="0" y="8640"/>
                  <a:ext cx="28" cy="1603"/>
                </a:xfrm>
                <a:prstGeom prst="rect">
                  <a:avLst/>
                </a:prstGeom>
                <a:noFill/>
                <a:ln w="9525">
                  <a:noFill/>
                  <a:miter lim="800000"/>
                  <a:headEnd/>
                  <a:tailEnd/>
                </a:ln>
              </p:spPr>
              <p:txBody>
                <a:bodyPr/>
                <a:lstStyle/>
                <a:p>
                  <a:r>
                    <a:rPr lang="en-US" sz="1200">
                      <a:solidFill>
                        <a:srgbClr val="000000"/>
                      </a:solidFill>
                    </a:rPr>
                    <a:t>  </a:t>
                  </a:r>
                  <a:r>
                    <a:rPr lang="en-US" sz="14900">
                      <a:solidFill>
                        <a:srgbClr val="000000"/>
                      </a:solidFill>
                    </a:rPr>
                    <a:t> </a:t>
                  </a:r>
                  <a:r>
                    <a:rPr lang="en-US" sz="1200">
                      <a:solidFill>
                        <a:srgbClr val="000000"/>
                      </a:solidFill>
                    </a:rPr>
                    <a:t>                                                                                         </a:t>
                  </a:r>
                </a:p>
              </p:txBody>
            </p:sp>
          </p:grpSp>
        </p:grpSp>
      </p:grpSp>
      <p:pic>
        <p:nvPicPr>
          <p:cNvPr id="40963" name="Picture 9" descr="Santa Fe High S..."/>
          <p:cNvPicPr>
            <a:picLocks noChangeAspect="1" noChangeArrowheads="1"/>
          </p:cNvPicPr>
          <p:nvPr/>
        </p:nvPicPr>
        <p:blipFill>
          <a:blip r:embed="rId3" cstate="print"/>
          <a:srcRect/>
          <a:stretch>
            <a:fillRect/>
          </a:stretch>
        </p:blipFill>
        <p:spPr bwMode="auto">
          <a:xfrm>
            <a:off x="4038600" y="304800"/>
            <a:ext cx="3429000" cy="2365375"/>
          </a:xfrm>
          <a:prstGeom prst="rect">
            <a:avLst/>
          </a:prstGeom>
          <a:noFill/>
          <a:ln w="9525">
            <a:noFill/>
            <a:miter lim="800000"/>
            <a:headEnd/>
            <a:tailEnd/>
          </a:ln>
        </p:spPr>
      </p:pic>
      <p:grpSp>
        <p:nvGrpSpPr>
          <p:cNvPr id="40964" name="Group 10"/>
          <p:cNvGrpSpPr>
            <a:grpSpLocks/>
          </p:cNvGrpSpPr>
          <p:nvPr/>
        </p:nvGrpSpPr>
        <p:grpSpPr bwMode="auto">
          <a:xfrm>
            <a:off x="-152400" y="-1524000"/>
            <a:ext cx="9296400" cy="9852025"/>
            <a:chOff x="0" y="8640"/>
            <a:chExt cx="4331" cy="6206"/>
          </a:xfrm>
        </p:grpSpPr>
        <p:sp>
          <p:nvSpPr>
            <p:cNvPr id="40968" name="Rectangle 11"/>
            <p:cNvSpPr>
              <a:spLocks noChangeArrowheads="1"/>
            </p:cNvSpPr>
            <p:nvPr/>
          </p:nvSpPr>
          <p:spPr bwMode="auto">
            <a:xfrm>
              <a:off x="0" y="8640"/>
              <a:ext cx="4331" cy="0"/>
            </a:xfrm>
            <a:prstGeom prst="rect">
              <a:avLst/>
            </a:prstGeom>
            <a:noFill/>
            <a:ln w="9525">
              <a:noFill/>
              <a:miter lim="800000"/>
              <a:headEnd/>
              <a:tailEnd/>
            </a:ln>
          </p:spPr>
          <p:txBody>
            <a:bodyPr>
              <a:spAutoFit/>
            </a:bodyPr>
            <a:lstStyle/>
            <a:p>
              <a:endParaRPr lang="en-US"/>
            </a:p>
          </p:txBody>
        </p:sp>
        <p:grpSp>
          <p:nvGrpSpPr>
            <p:cNvPr id="40969" name="Group 12"/>
            <p:cNvGrpSpPr>
              <a:grpSpLocks/>
            </p:cNvGrpSpPr>
            <p:nvPr/>
          </p:nvGrpSpPr>
          <p:grpSpPr bwMode="auto">
            <a:xfrm>
              <a:off x="0" y="8640"/>
              <a:ext cx="3431" cy="6206"/>
              <a:chOff x="0" y="8640"/>
              <a:chExt cx="3431" cy="6206"/>
            </a:xfrm>
          </p:grpSpPr>
          <p:sp>
            <p:nvSpPr>
              <p:cNvPr id="40970" name="Rectangle 13"/>
              <p:cNvSpPr>
                <a:spLocks noChangeArrowheads="1"/>
              </p:cNvSpPr>
              <p:nvPr/>
            </p:nvSpPr>
            <p:spPr bwMode="auto">
              <a:xfrm>
                <a:off x="0" y="8640"/>
                <a:ext cx="3431" cy="0"/>
              </a:xfrm>
              <a:prstGeom prst="rect">
                <a:avLst/>
              </a:prstGeom>
              <a:noFill/>
              <a:ln w="9525">
                <a:noFill/>
                <a:miter lim="800000"/>
                <a:headEnd/>
                <a:tailEnd/>
              </a:ln>
            </p:spPr>
            <p:txBody>
              <a:bodyPr>
                <a:spAutoFit/>
              </a:bodyPr>
              <a:lstStyle/>
              <a:p>
                <a:endParaRPr lang="en-US"/>
              </a:p>
            </p:txBody>
          </p:sp>
          <p:grpSp>
            <p:nvGrpSpPr>
              <p:cNvPr id="40971" name="Group 14"/>
              <p:cNvGrpSpPr>
                <a:grpSpLocks/>
              </p:cNvGrpSpPr>
              <p:nvPr/>
            </p:nvGrpSpPr>
            <p:grpSpPr bwMode="auto">
              <a:xfrm>
                <a:off x="0" y="8640"/>
                <a:ext cx="2813" cy="6206"/>
                <a:chOff x="0" y="8640"/>
                <a:chExt cx="2813" cy="6206"/>
              </a:xfrm>
            </p:grpSpPr>
            <p:sp>
              <p:nvSpPr>
                <p:cNvPr id="40972" name="Rectangle 15"/>
                <p:cNvSpPr>
                  <a:spLocks noChangeArrowheads="1"/>
                </p:cNvSpPr>
                <p:nvPr/>
              </p:nvSpPr>
              <p:spPr bwMode="auto">
                <a:xfrm>
                  <a:off x="0" y="8640"/>
                  <a:ext cx="2813" cy="0"/>
                </a:xfrm>
                <a:prstGeom prst="rect">
                  <a:avLst/>
                </a:prstGeom>
                <a:noFill/>
                <a:ln w="9525">
                  <a:noFill/>
                  <a:miter lim="800000"/>
                  <a:headEnd/>
                  <a:tailEnd/>
                </a:ln>
              </p:spPr>
              <p:txBody>
                <a:bodyPr>
                  <a:spAutoFit/>
                </a:bodyPr>
                <a:lstStyle/>
                <a:p>
                  <a:endParaRPr lang="en-US"/>
                </a:p>
              </p:txBody>
            </p:sp>
            <p:sp>
              <p:nvSpPr>
                <p:cNvPr id="40973" name="Rectangle 16"/>
                <p:cNvSpPr>
                  <a:spLocks noChangeArrowheads="1"/>
                </p:cNvSpPr>
                <p:nvPr/>
              </p:nvSpPr>
              <p:spPr bwMode="auto">
                <a:xfrm>
                  <a:off x="0" y="8640"/>
                  <a:ext cx="150" cy="6206"/>
                </a:xfrm>
                <a:prstGeom prst="rect">
                  <a:avLst/>
                </a:prstGeom>
                <a:noFill/>
                <a:ln w="9525">
                  <a:noFill/>
                  <a:miter lim="800000"/>
                  <a:headEnd/>
                  <a:tailEnd/>
                </a:ln>
              </p:spPr>
              <p:txBody>
                <a:bodyPr/>
                <a:lstStyle/>
                <a:p>
                  <a:r>
                    <a:rPr lang="en-US" sz="600">
                      <a:solidFill>
                        <a:srgbClr val="000000"/>
                      </a:solidFill>
                      <a:latin typeface="Verdana" pitchFamily="34" charset="0"/>
                    </a:rPr>
                    <a:t>At </a:t>
                  </a:r>
                  <a:endParaRPr lang="en-US" sz="2400"/>
                </a:p>
              </p:txBody>
            </p:sp>
          </p:grpSp>
        </p:grpSp>
      </p:grpSp>
      <p:sp>
        <p:nvSpPr>
          <p:cNvPr id="40965" name="Rectangle 17"/>
          <p:cNvSpPr>
            <a:spLocks noChangeArrowheads="1"/>
          </p:cNvSpPr>
          <p:nvPr/>
        </p:nvSpPr>
        <p:spPr bwMode="auto">
          <a:xfrm>
            <a:off x="3886200" y="2743200"/>
            <a:ext cx="5257800" cy="1739900"/>
          </a:xfrm>
          <a:prstGeom prst="rect">
            <a:avLst/>
          </a:prstGeom>
          <a:noFill/>
          <a:ln w="9525">
            <a:noFill/>
            <a:miter lim="800000"/>
            <a:headEnd/>
            <a:tailEnd/>
          </a:ln>
        </p:spPr>
        <p:txBody>
          <a:bodyPr>
            <a:spAutoFit/>
          </a:bodyPr>
          <a:lstStyle/>
          <a:p>
            <a:r>
              <a:rPr lang="en-US" sz="1800">
                <a:solidFill>
                  <a:srgbClr val="000000"/>
                </a:solidFill>
                <a:latin typeface="Verdana" pitchFamily="34" charset="0"/>
              </a:rPr>
              <a:t>Santa Fe High School senior Marian Ward, 18, delivers prayer before football game against Texas City on Oct. 8 in Santa Fe, Texas. At left: Gary Causey, Santa Fe High School principal.</a:t>
            </a:r>
            <a:r>
              <a:rPr lang="en-US" sz="1800">
                <a:solidFill>
                  <a:srgbClr val="000000"/>
                </a:solidFill>
              </a:rPr>
              <a:t> </a:t>
            </a:r>
          </a:p>
          <a:p>
            <a:endParaRPr lang="en-US" sz="1800">
              <a:solidFill>
                <a:srgbClr val="000000"/>
              </a:solidFill>
              <a:latin typeface="Verdana" pitchFamily="34" charset="0"/>
            </a:endParaRPr>
          </a:p>
        </p:txBody>
      </p:sp>
      <p:sp>
        <p:nvSpPr>
          <p:cNvPr id="40966" name="Rectangle 18"/>
          <p:cNvSpPr>
            <a:spLocks noChangeArrowheads="1"/>
          </p:cNvSpPr>
          <p:nvPr/>
        </p:nvSpPr>
        <p:spPr bwMode="auto">
          <a:xfrm>
            <a:off x="1219200" y="1549400"/>
            <a:ext cx="1327150" cy="641350"/>
          </a:xfrm>
          <a:prstGeom prst="rect">
            <a:avLst/>
          </a:prstGeom>
          <a:noFill/>
          <a:ln w="9525">
            <a:noFill/>
            <a:miter lim="800000"/>
            <a:headEnd/>
            <a:tailEnd/>
          </a:ln>
        </p:spPr>
        <p:txBody>
          <a:bodyPr wrap="none">
            <a:spAutoFit/>
          </a:bodyPr>
          <a:lstStyle/>
          <a:p>
            <a:r>
              <a:rPr lang="en-US" sz="3600"/>
              <a:t>Issue?</a:t>
            </a:r>
          </a:p>
        </p:txBody>
      </p:sp>
      <p:sp>
        <p:nvSpPr>
          <p:cNvPr id="40967" name="Text Box 19"/>
          <p:cNvSpPr txBox="1">
            <a:spLocks noChangeArrowheads="1"/>
          </p:cNvSpPr>
          <p:nvPr/>
        </p:nvSpPr>
        <p:spPr bwMode="auto">
          <a:xfrm>
            <a:off x="746125" y="4611688"/>
            <a:ext cx="8169275" cy="1917700"/>
          </a:xfrm>
          <a:prstGeom prst="rect">
            <a:avLst/>
          </a:prstGeom>
          <a:noFill/>
          <a:ln w="9525">
            <a:noFill/>
            <a:miter lim="800000"/>
            <a:headEnd/>
            <a:tailEnd/>
          </a:ln>
        </p:spPr>
        <p:txBody>
          <a:bodyPr>
            <a:spAutoFit/>
          </a:bodyPr>
          <a:lstStyle/>
          <a:p>
            <a:r>
              <a:rPr lang="en-US" altLang="ja-JP" sz="2400">
                <a:latin typeface="Arial" pitchFamily="34" charset="0"/>
                <a:ea typeface="MS PGothic" pitchFamily="34" charset="-128"/>
              </a:rPr>
              <a:t>Does the Santa Fe Independent School District's policy permitting student-led, student-initiated prayer at football games violate the Establishment Clause of the First Amendment?</a:t>
            </a:r>
            <a:endParaRPr lang="en-US" altLang="ja-JP" sz="2400">
              <a:ea typeface="MS PGothic" pitchFamily="34" charset="-128"/>
            </a:endParaRPr>
          </a:p>
          <a:p>
            <a:endParaRPr lang="en-US" sz="240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304800"/>
            <a:ext cx="9144000" cy="5568950"/>
          </a:xfrm>
          <a:prstGeom prst="rect">
            <a:avLst/>
          </a:prstGeom>
          <a:noFill/>
          <a:ln w="9525">
            <a:noFill/>
            <a:miter lim="800000"/>
            <a:headEnd/>
            <a:tailEnd/>
          </a:ln>
        </p:spPr>
        <p:txBody>
          <a:bodyPr>
            <a:spAutoFit/>
          </a:bodyPr>
          <a:lstStyle/>
          <a:p>
            <a:r>
              <a:rPr lang="en-US" altLang="ja-JP" sz="2400">
                <a:latin typeface="Arial" pitchFamily="34" charset="0"/>
                <a:ea typeface="MS PGothic" pitchFamily="34" charset="-128"/>
              </a:rPr>
              <a:t>Yes. In a 6-3 opinion delivered by Justice John Paul Stevens, the Court held that the District's policy permitting student-led, student-initiated prayer at football games violates the Establishment Clause. The Court concluded that the football game prayers were public speech authorized by a government policy and taking place on government property at government-sponsored school-related events and that the District's policy involved both perceived and actual government endorsement of the delivery of prayer at important school events. Such speech is not properly characterized as "private," wrote Justice Stevens for the majority. In dissent, Chief Justice William H. Rehnquist, joined by Justices Antonin Scalia and Clarence Thomas, noted the "disturbing" tone of the Court's opinion that "bristle[d] with hostility to all things religious in public life."</a:t>
            </a:r>
            <a:endParaRPr lang="en-US" altLang="ja-JP" sz="2400">
              <a:ea typeface="MS PGothic" pitchFamily="34" charset="-128"/>
            </a:endParaRPr>
          </a:p>
          <a:p>
            <a:pPr eaLnBrk="0" hangingPunct="0"/>
            <a:r>
              <a:rPr lang="en-US" altLang="ja-JP" sz="2400">
                <a:latin typeface="Arial" pitchFamily="34" charset="0"/>
                <a:ea typeface="MS PGothic" pitchFamily="34" charset="-128"/>
              </a:rPr>
              <a:t> </a:t>
            </a:r>
            <a:endParaRPr lang="en-US" altLang="ja-JP" sz="2400">
              <a:ea typeface="MS PGothic" pitchFamily="34" charset="-128"/>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Penn State football players&#10;kneel in prayer before a game"/>
          <p:cNvPicPr>
            <a:picLocks noChangeAspect="1" noChangeArrowheads="1"/>
          </p:cNvPicPr>
          <p:nvPr/>
        </p:nvPicPr>
        <p:blipFill>
          <a:blip r:embed="rId3" cstate="print"/>
          <a:srcRect/>
          <a:stretch>
            <a:fillRect/>
          </a:stretch>
        </p:blipFill>
        <p:spPr bwMode="auto">
          <a:xfrm>
            <a:off x="4953000" y="381000"/>
            <a:ext cx="3657600" cy="2743200"/>
          </a:xfrm>
          <a:prstGeom prst="rect">
            <a:avLst/>
          </a:prstGeom>
          <a:noFill/>
          <a:ln w="9525">
            <a:noFill/>
            <a:miter lim="800000"/>
            <a:headEnd/>
            <a:tailEnd/>
          </a:ln>
        </p:spPr>
      </p:pic>
      <p:sp>
        <p:nvSpPr>
          <p:cNvPr id="43011" name="Text Box 3"/>
          <p:cNvSpPr txBox="1">
            <a:spLocks noChangeArrowheads="1"/>
          </p:cNvSpPr>
          <p:nvPr/>
        </p:nvSpPr>
        <p:spPr bwMode="auto">
          <a:xfrm>
            <a:off x="304800" y="3048000"/>
            <a:ext cx="8610600" cy="3444875"/>
          </a:xfrm>
          <a:prstGeom prst="rect">
            <a:avLst/>
          </a:prstGeom>
          <a:noFill/>
          <a:ln w="9525">
            <a:noFill/>
            <a:miter lim="800000"/>
            <a:headEnd/>
            <a:tailEnd/>
          </a:ln>
        </p:spPr>
        <p:txBody>
          <a:bodyPr>
            <a:spAutoFit/>
          </a:bodyPr>
          <a:lstStyle/>
          <a:p>
            <a:pPr fontAlgn="t"/>
            <a:r>
              <a:rPr lang="en-US" sz="2000">
                <a:solidFill>
                  <a:srgbClr val="111111"/>
                </a:solidFill>
                <a:latin typeface="Arial" pitchFamily="34" charset="0"/>
              </a:rPr>
              <a:t>August 28, 2000 CSM </a:t>
            </a:r>
          </a:p>
          <a:p>
            <a:pPr fontAlgn="t"/>
            <a:r>
              <a:rPr lang="en-US" sz="2000">
                <a:solidFill>
                  <a:srgbClr val="111111"/>
                </a:solidFill>
                <a:latin typeface="Arial" pitchFamily="34" charset="0"/>
              </a:rPr>
              <a:t>The pre-game ceremony at the Batesburg-Leesville High School football stadium is straightforward.</a:t>
            </a:r>
          </a:p>
          <a:p>
            <a:pPr fontAlgn="t"/>
            <a:r>
              <a:rPr lang="en-US" sz="2000">
                <a:solidFill>
                  <a:srgbClr val="111111"/>
                </a:solidFill>
                <a:latin typeface="Arial" pitchFamily="34" charset="0"/>
              </a:rPr>
              <a:t>The playing of the national anthem. The presentation of the American flag by the Junior ROTC. The offering of a prayer by a student. And then the kickoff.</a:t>
            </a:r>
          </a:p>
          <a:p>
            <a:pPr fontAlgn="t"/>
            <a:r>
              <a:rPr lang="en-US" sz="2000">
                <a:solidFill>
                  <a:srgbClr val="111111"/>
                </a:solidFill>
                <a:latin typeface="Arial" pitchFamily="34" charset="0"/>
              </a:rPr>
              <a:t>They've done it this way for generations. And last Friday, the South Carolina school sent a message over its loudspeaker that they're going to keep praying - testing the limits of a recent US Supreme Court ruling that student-led prayer at high school football games violates the Constitution.</a:t>
            </a:r>
          </a:p>
          <a:p>
            <a:endParaRPr lang="en-US" sz="2000"/>
          </a:p>
        </p:txBody>
      </p:sp>
      <p:sp>
        <p:nvSpPr>
          <p:cNvPr id="43012" name="Text Box 4"/>
          <p:cNvSpPr txBox="1">
            <a:spLocks noChangeArrowheads="1"/>
          </p:cNvSpPr>
          <p:nvPr/>
        </p:nvSpPr>
        <p:spPr bwMode="auto">
          <a:xfrm>
            <a:off x="304800" y="968375"/>
            <a:ext cx="4876800" cy="1190625"/>
          </a:xfrm>
          <a:prstGeom prst="rect">
            <a:avLst/>
          </a:prstGeom>
          <a:noFill/>
          <a:ln w="9525">
            <a:noFill/>
            <a:miter lim="800000"/>
            <a:headEnd/>
            <a:tailEnd/>
          </a:ln>
        </p:spPr>
        <p:txBody>
          <a:bodyPr>
            <a:spAutoFit/>
          </a:bodyPr>
          <a:lstStyle/>
          <a:p>
            <a:r>
              <a:rPr lang="en-US" sz="3600"/>
              <a:t>Schools Bow Head in Defiance</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3359150" y="2359025"/>
            <a:ext cx="107950" cy="53975"/>
            <a:chOff x="0" y="0"/>
            <a:chExt cx="4845" cy="134"/>
          </a:xfrm>
        </p:grpSpPr>
        <p:sp>
          <p:nvSpPr>
            <p:cNvPr id="44041" name="Rectangle 3"/>
            <p:cNvSpPr>
              <a:spLocks noChangeArrowheads="1"/>
            </p:cNvSpPr>
            <p:nvPr/>
          </p:nvSpPr>
          <p:spPr bwMode="auto">
            <a:xfrm>
              <a:off x="0" y="0"/>
              <a:ext cx="3279" cy="0"/>
            </a:xfrm>
            <a:prstGeom prst="rect">
              <a:avLst/>
            </a:prstGeom>
            <a:noFill/>
            <a:ln w="9525">
              <a:noFill/>
              <a:miter lim="800000"/>
              <a:headEnd/>
              <a:tailEnd/>
            </a:ln>
          </p:spPr>
          <p:txBody>
            <a:bodyPr lIns="26979" tIns="17457" rIns="26979" bIns="17457">
              <a:spAutoFit/>
            </a:bodyPr>
            <a:lstStyle/>
            <a:p>
              <a:endParaRPr lang="en-US"/>
            </a:p>
          </p:txBody>
        </p:sp>
        <p:sp>
          <p:nvSpPr>
            <p:cNvPr id="44042" name="Rectangle 4"/>
            <p:cNvSpPr>
              <a:spLocks noChangeArrowheads="1"/>
            </p:cNvSpPr>
            <p:nvPr/>
          </p:nvSpPr>
          <p:spPr bwMode="auto">
            <a:xfrm>
              <a:off x="0" y="0"/>
              <a:ext cx="4845" cy="134"/>
            </a:xfrm>
            <a:prstGeom prst="rect">
              <a:avLst/>
            </a:prstGeom>
            <a:noFill/>
            <a:ln w="9525">
              <a:noFill/>
              <a:miter lim="800000"/>
              <a:headEnd/>
              <a:tailEnd/>
            </a:ln>
          </p:spPr>
          <p:txBody>
            <a:bodyPr>
              <a:spAutoFit/>
            </a:bodyPr>
            <a:lstStyle/>
            <a:p>
              <a:endParaRPr lang="en-US"/>
            </a:p>
          </p:txBody>
        </p:sp>
      </p:grpSp>
      <p:sp>
        <p:nvSpPr>
          <p:cNvPr id="44035" name="Rectangle 5"/>
          <p:cNvSpPr>
            <a:spLocks noChangeArrowheads="1"/>
          </p:cNvSpPr>
          <p:nvPr/>
        </p:nvSpPr>
        <p:spPr bwMode="auto">
          <a:xfrm>
            <a:off x="3270250" y="2341563"/>
            <a:ext cx="107950" cy="53975"/>
          </a:xfrm>
          <a:prstGeom prst="rect">
            <a:avLst/>
          </a:prstGeom>
          <a:solidFill>
            <a:srgbClr val="F2F2F2"/>
          </a:solidFill>
          <a:ln w="9525">
            <a:noFill/>
            <a:miter lim="800000"/>
            <a:headEnd/>
            <a:tailEnd/>
          </a:ln>
        </p:spPr>
        <p:txBody>
          <a:bodyPr lIns="44436" tIns="0" rIns="44436" bIns="0">
            <a:spAutoFit/>
          </a:bodyPr>
          <a:lstStyle/>
          <a:p>
            <a:endParaRPr lang="en-US"/>
          </a:p>
        </p:txBody>
      </p:sp>
      <p:sp>
        <p:nvSpPr>
          <p:cNvPr id="44036" name="Rectangle 6"/>
          <p:cNvSpPr>
            <a:spLocks noChangeArrowheads="1"/>
          </p:cNvSpPr>
          <p:nvPr/>
        </p:nvSpPr>
        <p:spPr bwMode="auto">
          <a:xfrm>
            <a:off x="3270250" y="2341563"/>
            <a:ext cx="107950" cy="53975"/>
          </a:xfrm>
          <a:prstGeom prst="rect">
            <a:avLst/>
          </a:prstGeom>
          <a:solidFill>
            <a:srgbClr val="F2F2F2"/>
          </a:solidFill>
          <a:ln w="9525">
            <a:noFill/>
            <a:miter lim="800000"/>
            <a:headEnd/>
            <a:tailEnd/>
          </a:ln>
        </p:spPr>
        <p:txBody>
          <a:bodyPr lIns="44436" tIns="0" rIns="44436" bIns="0">
            <a:spAutoFit/>
          </a:bodyPr>
          <a:lstStyle/>
          <a:p>
            <a:endParaRPr lang="en-US"/>
          </a:p>
        </p:txBody>
      </p:sp>
      <p:sp>
        <p:nvSpPr>
          <p:cNvPr id="44037" name="Rectangle 7"/>
          <p:cNvSpPr>
            <a:spLocks noChangeArrowheads="1"/>
          </p:cNvSpPr>
          <p:nvPr/>
        </p:nvSpPr>
        <p:spPr bwMode="auto">
          <a:xfrm>
            <a:off x="3270250" y="2341563"/>
            <a:ext cx="107950" cy="53975"/>
          </a:xfrm>
          <a:prstGeom prst="rect">
            <a:avLst/>
          </a:prstGeom>
          <a:solidFill>
            <a:srgbClr val="F2F2F2"/>
          </a:solidFill>
          <a:ln w="9525">
            <a:noFill/>
            <a:miter lim="800000"/>
            <a:headEnd/>
            <a:tailEnd/>
          </a:ln>
        </p:spPr>
        <p:txBody>
          <a:bodyPr lIns="44436" tIns="0" rIns="44436" bIns="0">
            <a:spAutoFit/>
          </a:bodyPr>
          <a:lstStyle/>
          <a:p>
            <a:endParaRPr lang="en-US"/>
          </a:p>
        </p:txBody>
      </p:sp>
      <p:sp>
        <p:nvSpPr>
          <p:cNvPr id="44038" name="Rectangle 8"/>
          <p:cNvSpPr>
            <a:spLocks noChangeArrowheads="1"/>
          </p:cNvSpPr>
          <p:nvPr/>
        </p:nvSpPr>
        <p:spPr bwMode="auto">
          <a:xfrm>
            <a:off x="3270250" y="2341563"/>
            <a:ext cx="107950" cy="53975"/>
          </a:xfrm>
          <a:prstGeom prst="rect">
            <a:avLst/>
          </a:prstGeom>
          <a:solidFill>
            <a:srgbClr val="F2F2F2"/>
          </a:solidFill>
          <a:ln w="9525">
            <a:noFill/>
            <a:miter lim="800000"/>
            <a:headEnd/>
            <a:tailEnd/>
          </a:ln>
        </p:spPr>
        <p:txBody>
          <a:bodyPr lIns="44436" tIns="0" rIns="44436" bIns="0">
            <a:spAutoFit/>
          </a:bodyPr>
          <a:lstStyle/>
          <a:p>
            <a:endParaRPr lang="en-US"/>
          </a:p>
        </p:txBody>
      </p:sp>
      <p:pic>
        <p:nvPicPr>
          <p:cNvPr id="44039" name="Picture 9" descr="1025p2"/>
          <p:cNvPicPr>
            <a:picLocks noChangeAspect="1" noChangeArrowheads="1"/>
          </p:cNvPicPr>
          <p:nvPr/>
        </p:nvPicPr>
        <p:blipFill>
          <a:blip r:embed="rId3" cstate="print"/>
          <a:srcRect/>
          <a:stretch>
            <a:fillRect/>
          </a:stretch>
        </p:blipFill>
        <p:spPr bwMode="auto">
          <a:xfrm>
            <a:off x="2362200" y="533400"/>
            <a:ext cx="6019800" cy="4294188"/>
          </a:xfrm>
          <a:prstGeom prst="rect">
            <a:avLst/>
          </a:prstGeom>
          <a:noFill/>
          <a:ln w="9525">
            <a:noFill/>
            <a:miter lim="800000"/>
            <a:headEnd/>
            <a:tailEnd/>
          </a:ln>
        </p:spPr>
      </p:pic>
      <p:sp>
        <p:nvSpPr>
          <p:cNvPr id="44040" name="Text Box 10"/>
          <p:cNvSpPr txBox="1">
            <a:spLocks noChangeArrowheads="1"/>
          </p:cNvSpPr>
          <p:nvPr/>
        </p:nvSpPr>
        <p:spPr bwMode="auto">
          <a:xfrm>
            <a:off x="762000" y="5486400"/>
            <a:ext cx="4248150" cy="519113"/>
          </a:xfrm>
          <a:prstGeom prst="rect">
            <a:avLst/>
          </a:prstGeom>
          <a:noFill/>
          <a:ln w="9525">
            <a:noFill/>
            <a:miter lim="800000"/>
            <a:headEnd/>
            <a:tailEnd/>
          </a:ln>
        </p:spPr>
        <p:txBody>
          <a:bodyPr wrap="none">
            <a:spAutoFit/>
          </a:bodyPr>
          <a:lstStyle/>
          <a:p>
            <a:r>
              <a:rPr lang="en-US" sz="2800"/>
              <a:t>What’s different about this? </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57200" y="330200"/>
            <a:ext cx="8534400" cy="2528888"/>
          </a:xfrm>
          <a:prstGeom prst="rect">
            <a:avLst/>
          </a:prstGeom>
          <a:noFill/>
          <a:ln w="9525">
            <a:noFill/>
            <a:miter lim="800000"/>
            <a:headEnd/>
            <a:tailEnd/>
          </a:ln>
        </p:spPr>
        <p:txBody>
          <a:bodyPr>
            <a:spAutoFit/>
          </a:bodyPr>
          <a:lstStyle/>
          <a:p>
            <a:r>
              <a:rPr lang="en-US" sz="3200">
                <a:latin typeface="Verdana" pitchFamily="34" charset="0"/>
              </a:rPr>
              <a:t>If a state provides college scholarships for secular instruction, does the First Amendment's free exercise clause require a state to fund religious instruction?</a:t>
            </a:r>
          </a:p>
        </p:txBody>
      </p:sp>
      <p:pic>
        <p:nvPicPr>
          <p:cNvPr id="46083" name="Picture 3" descr="davey"/>
          <p:cNvPicPr>
            <a:picLocks noChangeAspect="1" noChangeArrowheads="1"/>
          </p:cNvPicPr>
          <p:nvPr/>
        </p:nvPicPr>
        <p:blipFill>
          <a:blip r:embed="rId3" cstate="print"/>
          <a:srcRect/>
          <a:stretch>
            <a:fillRect/>
          </a:stretch>
        </p:blipFill>
        <p:spPr bwMode="auto">
          <a:xfrm>
            <a:off x="3657600" y="2438400"/>
            <a:ext cx="4495800" cy="3371850"/>
          </a:xfrm>
          <a:prstGeom prst="rect">
            <a:avLst/>
          </a:prstGeom>
          <a:noFill/>
          <a:ln w="9525">
            <a:noFill/>
            <a:miter lim="800000"/>
            <a:headEnd/>
            <a:tailEnd/>
          </a:ln>
        </p:spPr>
      </p:pic>
      <p:sp>
        <p:nvSpPr>
          <p:cNvPr id="46084" name="Rectangle 4"/>
          <p:cNvSpPr>
            <a:spLocks noChangeArrowheads="1"/>
          </p:cNvSpPr>
          <p:nvPr/>
        </p:nvSpPr>
        <p:spPr bwMode="auto">
          <a:xfrm>
            <a:off x="3505200" y="5715000"/>
            <a:ext cx="8839200" cy="701675"/>
          </a:xfrm>
          <a:prstGeom prst="rect">
            <a:avLst/>
          </a:prstGeom>
          <a:noFill/>
          <a:ln w="9525">
            <a:noFill/>
            <a:miter lim="800000"/>
            <a:headEnd/>
            <a:tailEnd/>
          </a:ln>
        </p:spPr>
        <p:txBody>
          <a:bodyPr>
            <a:spAutoFit/>
          </a:bodyPr>
          <a:lstStyle/>
          <a:p>
            <a:r>
              <a:rPr lang="en-US" sz="2000" b="1"/>
              <a:t>Joshua Davey (</a:t>
            </a:r>
            <a:r>
              <a:rPr lang="en-US" sz="2000" b="1" i="1"/>
              <a:t>American Bar Journal</a:t>
            </a:r>
            <a:r>
              <a:rPr lang="en-US" sz="2000" b="1"/>
              <a:t> photo)</a:t>
            </a:r>
            <a:r>
              <a:rPr lang="en-US"/>
              <a:t> </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Federalism</a:t>
            </a:r>
            <a:endParaRPr lang="en-US" dirty="0"/>
          </a:p>
        </p:txBody>
      </p:sp>
      <p:sp>
        <p:nvSpPr>
          <p:cNvPr id="3" name="Content Placeholder 2"/>
          <p:cNvSpPr>
            <a:spLocks noGrp="1"/>
          </p:cNvSpPr>
          <p:nvPr>
            <p:ph sz="half" idx="1"/>
          </p:nvPr>
        </p:nvSpPr>
        <p:spPr/>
        <p:txBody>
          <a:bodyPr/>
          <a:lstStyle/>
          <a:p>
            <a:r>
              <a:rPr lang="en-US" dirty="0" smtClean="0"/>
              <a:t>Originally the B of Rights applied only to the </a:t>
            </a:r>
            <a:r>
              <a:rPr lang="en-US" dirty="0" err="1" smtClean="0"/>
              <a:t>fderal</a:t>
            </a:r>
            <a:r>
              <a:rPr lang="en-US" dirty="0" smtClean="0"/>
              <a:t> gov’t, not the states</a:t>
            </a:r>
          </a:p>
          <a:p>
            <a:r>
              <a:rPr lang="en-US" dirty="0" smtClean="0"/>
              <a:t>Baron v Baltimore 1883- supported that interpretation</a:t>
            </a:r>
          </a:p>
          <a:p>
            <a:pPr marL="0" indent="0">
              <a:buNone/>
            </a:pP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774307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558800"/>
            <a:ext cx="9144000" cy="6299200"/>
          </a:xfrm>
          <a:prstGeom prst="rect">
            <a:avLst/>
          </a:prstGeom>
          <a:noFill/>
          <a:ln w="9525">
            <a:noFill/>
            <a:miter lim="800000"/>
            <a:headEnd/>
            <a:tailEnd/>
          </a:ln>
        </p:spPr>
        <p:txBody>
          <a:bodyPr>
            <a:spAutoFit/>
          </a:bodyPr>
          <a:lstStyle/>
          <a:p>
            <a:r>
              <a:rPr lang="en-US" sz="2400">
                <a:latin typeface="Arial" pitchFamily="34" charset="0"/>
              </a:rPr>
              <a:t>The State of Washington, like many other states, has a provision in its Constitution that prohibits the use of public money for religious instruction. The state turned down an application for a scholarship from an otherwise eligible student who sought a theology degree at a private Christian college. Washington makes state scholarships available for use at accredited religious colleges, as long as the money is not used to pursue a degree in theology. The policy, embodied in a state law as well as the Washington Constitution, was challenged in 1999 by Joshua Davey, a student at Northwest College, in Kirkland, near Seattle, where he was seeking a degree in pastoral ministries. A federal district court ruled that while the state could not prevent Mr. Davey from pursing religious studies, it was under no obligation to fund him. The Ninth Circuit overturned that decision, ruling 2 to 1 that the state scholarship program had established a "fiscal forum," much as a government might establish a public forum for free speech</a:t>
            </a:r>
            <a:r>
              <a:rPr lang="en-US" sz="2400"/>
              <a:t> </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81000" y="304800"/>
            <a:ext cx="8763000" cy="5335588"/>
          </a:xfrm>
          <a:prstGeom prst="rect">
            <a:avLst/>
          </a:prstGeom>
          <a:noFill/>
          <a:ln w="9525">
            <a:noFill/>
            <a:miter lim="800000"/>
            <a:headEnd/>
            <a:tailEnd/>
          </a:ln>
        </p:spPr>
        <p:txBody>
          <a:bodyPr>
            <a:spAutoFit/>
          </a:bodyPr>
          <a:lstStyle/>
          <a:p>
            <a:r>
              <a:rPr lang="en-US" sz="2000" dirty="0">
                <a:latin typeface="Verdana" pitchFamily="34" charset="0"/>
              </a:rPr>
              <a:t>No. In a 7-2 opinion delivered by Chief Justice William Rehnquist, the Court ruled that a state does not violate the First Amendment's free exercise clause when it funds secular college majors but excludes devotional theology majors. The Court rejected Davey's argument that the state scholarship program is unconstitutional because it is not neutral toward religion. "The State has merely chosen not to fund a distinct category of instruction," the Court wrote. Similarly the Washington Constitution - which explicitly prohibits state money from going to religious instruction - does not violate the free exercise clause. Unlike laws and programs the Court has struck down under the free exercise clause, nothing in either the scholarship program or the state constitution "suggests animus towards religion." States have a "historic and substantial interest" in excluding religious</a:t>
            </a:r>
            <a:r>
              <a:rPr lang="en-US" sz="2800" dirty="0">
                <a:latin typeface="Verdana" pitchFamily="34" charset="0"/>
              </a:rPr>
              <a:t> </a:t>
            </a:r>
            <a:r>
              <a:rPr lang="en-US" sz="2000" dirty="0">
                <a:latin typeface="Verdana" pitchFamily="34" charset="0"/>
              </a:rPr>
              <a:t>activity from public funding.</a:t>
            </a:r>
            <a:r>
              <a:rPr lang="en-US" sz="2800" dirty="0">
                <a:latin typeface="Verdana" pitchFamily="34" charset="0"/>
              </a:rPr>
              <a:t> </a:t>
            </a:r>
          </a:p>
          <a:p>
            <a:endParaRPr lang="en-US" sz="2800" dirty="0"/>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685800"/>
            <a:ext cx="9144000" cy="1917700"/>
          </a:xfrm>
          <a:prstGeom prst="rect">
            <a:avLst/>
          </a:prstGeom>
          <a:noFill/>
          <a:ln w="9525">
            <a:noFill/>
            <a:miter lim="800000"/>
            <a:headEnd/>
            <a:tailEnd/>
          </a:ln>
        </p:spPr>
        <p:txBody>
          <a:bodyPr>
            <a:spAutoFit/>
          </a:bodyPr>
          <a:lstStyle/>
          <a:p>
            <a:r>
              <a:rPr lang="en-US" sz="2400">
                <a:latin typeface="Arial" pitchFamily="34" charset="0"/>
              </a:rPr>
              <a:t>Facts: A High school authorized after school clubs, and allowed them to meet after school. It denied the right for an evangelical Christian group to meet. The school board had argued that permitting the club to meet would be an unconstitutional endorsement of religion by the school</a:t>
            </a:r>
            <a:r>
              <a:rPr lang="en-US" sz="2400"/>
              <a:t> </a:t>
            </a:r>
          </a:p>
        </p:txBody>
      </p:sp>
      <p:sp>
        <p:nvSpPr>
          <p:cNvPr id="35843" name="Rectangle 3"/>
          <p:cNvSpPr>
            <a:spLocks noChangeArrowheads="1"/>
          </p:cNvSpPr>
          <p:nvPr/>
        </p:nvSpPr>
        <p:spPr bwMode="auto">
          <a:xfrm>
            <a:off x="0" y="2895600"/>
            <a:ext cx="9144000" cy="822325"/>
          </a:xfrm>
          <a:prstGeom prst="rect">
            <a:avLst/>
          </a:prstGeom>
          <a:noFill/>
          <a:ln w="9525">
            <a:noFill/>
            <a:miter lim="800000"/>
            <a:headEnd/>
            <a:tailEnd/>
          </a:ln>
        </p:spPr>
        <p:txBody>
          <a:bodyPr>
            <a:spAutoFit/>
          </a:bodyPr>
          <a:lstStyle/>
          <a:p>
            <a:r>
              <a:rPr lang="en-US" sz="2400" i="1">
                <a:latin typeface="Arial" pitchFamily="34" charset="0"/>
              </a:rPr>
              <a:t>violation of free exercise to NOT let met or establishment clause to let meet? </a:t>
            </a:r>
            <a:endParaRPr lang="en-US" sz="2400"/>
          </a:p>
        </p:txBody>
      </p:sp>
      <p:sp>
        <p:nvSpPr>
          <p:cNvPr id="35844" name="Text Box 4"/>
          <p:cNvSpPr txBox="1">
            <a:spLocks noChangeArrowheads="1"/>
          </p:cNvSpPr>
          <p:nvPr/>
        </p:nvSpPr>
        <p:spPr bwMode="auto">
          <a:xfrm>
            <a:off x="1584325" y="2555875"/>
            <a:ext cx="971550" cy="457200"/>
          </a:xfrm>
          <a:prstGeom prst="rect">
            <a:avLst/>
          </a:prstGeom>
          <a:noFill/>
          <a:ln w="9525">
            <a:noFill/>
            <a:miter lim="800000"/>
            <a:headEnd/>
            <a:tailEnd/>
          </a:ln>
        </p:spPr>
        <p:txBody>
          <a:bodyPr wrap="none">
            <a:spAutoFit/>
          </a:bodyPr>
          <a:lstStyle/>
          <a:p>
            <a:r>
              <a:rPr lang="en-US" sz="2400"/>
              <a:t>Issue: </a:t>
            </a:r>
          </a:p>
        </p:txBody>
      </p:sp>
      <p:sp>
        <p:nvSpPr>
          <p:cNvPr id="48133" name="Rectangle 5"/>
          <p:cNvSpPr>
            <a:spLocks noChangeArrowheads="1"/>
          </p:cNvSpPr>
          <p:nvPr/>
        </p:nvSpPr>
        <p:spPr bwMode="auto">
          <a:xfrm>
            <a:off x="0" y="3581400"/>
            <a:ext cx="9144000" cy="457200"/>
          </a:xfrm>
          <a:prstGeom prst="rect">
            <a:avLst/>
          </a:prstGeom>
          <a:noFill/>
          <a:ln w="9525">
            <a:noFill/>
            <a:miter lim="800000"/>
            <a:headEnd/>
            <a:tailEnd/>
          </a:ln>
        </p:spPr>
        <p:txBody>
          <a:bodyPr>
            <a:spAutoFit/>
          </a:bodyPr>
          <a:lstStyle/>
          <a:p>
            <a:pPr eaLnBrk="0" hangingPunct="0"/>
            <a:endParaRPr lang="en-US" sz="24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0-#ppt_w/2"/>
                                          </p:val>
                                        </p:tav>
                                        <p:tav tm="100000">
                                          <p:val>
                                            <p:strVal val="#ppt_x"/>
                                          </p:val>
                                        </p:tav>
                                      </p:tavLst>
                                    </p:anim>
                                    <p:anim calcmode="lin" valueType="num">
                                      <p:cBhvr additive="base">
                                        <p:cTn id="8" dur="500" fill="hold"/>
                                        <p:tgtEl>
                                          <p:spTgt spid="358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gtEl>
                                        <p:attrNameLst>
                                          <p:attrName>style.visibility</p:attrName>
                                        </p:attrNameLst>
                                      </p:cBhvr>
                                      <p:to>
                                        <p:strVal val="visible"/>
                                      </p:to>
                                    </p:set>
                                    <p:anim calcmode="lin" valueType="num">
                                      <p:cBhvr additive="base">
                                        <p:cTn id="13" dur="500" fill="hold"/>
                                        <p:tgtEl>
                                          <p:spTgt spid="35843"/>
                                        </p:tgtEl>
                                        <p:attrNameLst>
                                          <p:attrName>ppt_x</p:attrName>
                                        </p:attrNameLst>
                                      </p:cBhvr>
                                      <p:tavLst>
                                        <p:tav tm="0">
                                          <p:val>
                                            <p:strVal val="0-#ppt_w/2"/>
                                          </p:val>
                                        </p:tav>
                                        <p:tav tm="100000">
                                          <p:val>
                                            <p:strVal val="#ppt_x"/>
                                          </p:val>
                                        </p:tav>
                                      </p:tavLst>
                                    </p:anim>
                                    <p:anim calcmode="lin" valueType="num">
                                      <p:cBhvr additive="base">
                                        <p:cTn id="14" dur="500" fill="hold"/>
                                        <p:tgtEl>
                                          <p:spTgt spid="3584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4"/>
                                        </p:tgtEl>
                                        <p:attrNameLst>
                                          <p:attrName>style.visibility</p:attrName>
                                        </p:attrNameLst>
                                      </p:cBhvr>
                                      <p:to>
                                        <p:strVal val="visible"/>
                                      </p:to>
                                    </p:set>
                                    <p:anim calcmode="lin" valueType="num">
                                      <p:cBhvr additive="base">
                                        <p:cTn id="19" dur="500" fill="hold"/>
                                        <p:tgtEl>
                                          <p:spTgt spid="35844"/>
                                        </p:tgtEl>
                                        <p:attrNameLst>
                                          <p:attrName>ppt_x</p:attrName>
                                        </p:attrNameLst>
                                      </p:cBhvr>
                                      <p:tavLst>
                                        <p:tav tm="0">
                                          <p:val>
                                            <p:strVal val="0-#ppt_w/2"/>
                                          </p:val>
                                        </p:tav>
                                        <p:tav tm="100000">
                                          <p:val>
                                            <p:strVal val="#ppt_x"/>
                                          </p:val>
                                        </p:tav>
                                      </p:tavLst>
                                    </p:anim>
                                    <p:anim calcmode="lin" valueType="num">
                                      <p:cBhvr additive="base">
                                        <p:cTn id="20" dur="500" fill="hold"/>
                                        <p:tgtEl>
                                          <p:spTgt spid="358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autoUpdateAnimBg="0"/>
      <p:bldP spid="35844"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304800" y="990600"/>
            <a:ext cx="8382000" cy="4664075"/>
          </a:xfrm>
          <a:prstGeom prst="rect">
            <a:avLst/>
          </a:prstGeom>
          <a:noFill/>
          <a:ln w="9525">
            <a:noFill/>
            <a:miter lim="800000"/>
            <a:headEnd/>
            <a:tailEnd/>
          </a:ln>
        </p:spPr>
        <p:txBody>
          <a:bodyPr anchor="ctr">
            <a:spAutoFit/>
          </a:bodyPr>
          <a:lstStyle/>
          <a:p>
            <a:r>
              <a:rPr lang="en-US" sz="2000" b="1" dirty="0"/>
              <a:t>Question</a:t>
            </a:r>
            <a:endParaRPr lang="en-US" sz="2000" dirty="0"/>
          </a:p>
          <a:p>
            <a:r>
              <a:rPr lang="en-US" sz="2000" dirty="0"/>
              <a:t>Did Milford Central School violate the First Amendment free speech rights of the Good News Club when it excluded the Club from meeting after hours at the school? If a violation occurred, was it justified by Milford's concern that permitting the Club's activities would violate the Establishment Clause?</a:t>
            </a:r>
          </a:p>
          <a:p>
            <a:r>
              <a:rPr lang="en-US" sz="2000" b="1" dirty="0"/>
              <a:t>Conclusion</a:t>
            </a:r>
            <a:endParaRPr lang="en-US" sz="2000" dirty="0"/>
          </a:p>
          <a:p>
            <a:r>
              <a:rPr lang="en-US" sz="2000" dirty="0"/>
              <a:t>Yes and no. In a 6-3 opinion delivered by Justice Clarence Thomas, the Court held that "Milford's restriction violates the Club's free speech rights and that no Establishment Clause concern justifies that violation." "When Milford denied the Good News Club access to the school's limited public forum on the ground that the Club was religious in nature, it discriminated against the Club because of its religious viewpoint in violation of the Free Speech Clause of the First Amendment," wrote Justice Thomas. </a:t>
            </a:r>
            <a:r>
              <a:rPr lang="en-US" sz="2000" i="1" dirty="0"/>
              <a:t>The dissent argued that it WAS ok to discriminate against a group that was proselytizing. </a:t>
            </a:r>
            <a:endParaRPr lang="en-US" sz="2000" dirty="0"/>
          </a:p>
          <a:p>
            <a:endParaRPr lang="en-US" sz="2000"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609600"/>
            <a:ext cx="9144000" cy="4473575"/>
          </a:xfrm>
          <a:prstGeom prst="rect">
            <a:avLst/>
          </a:prstGeom>
          <a:noFill/>
          <a:ln w="9525">
            <a:noFill/>
            <a:miter lim="800000"/>
            <a:headEnd/>
            <a:tailEnd/>
          </a:ln>
        </p:spPr>
        <p:txBody>
          <a:bodyPr>
            <a:spAutoFit/>
          </a:bodyPr>
          <a:lstStyle/>
          <a:p>
            <a:r>
              <a:rPr lang="en-US" sz="2000">
                <a:latin typeface="Arial" pitchFamily="34" charset="0"/>
              </a:rPr>
              <a:t>Facts: </a:t>
            </a:r>
            <a:r>
              <a:rPr lang="en-US" sz="2400">
                <a:latin typeface="Arial" pitchFamily="34" charset="0"/>
              </a:rPr>
              <a:t>Ohio's Pilot Project Scholarship Program provides tuition aid in the form of vouchers for certain students in the Cleveland City School District to attend participating public or private schools of their parent's choosing. Both religious and nonreligious schools in the district may participate. Tuition aid is distributed to parents according to financial need, and where the aid is spent depends solely upon where parents choose to enroll their children. In the 1999-2000 school year 82 percent of the participating private schools had a religious affiliation and 96 percent of the students participating in the scholarship program were enrolled in religiously affiliated schools. Sixty percent of the students were from families at or below the poverty line. </a:t>
            </a:r>
            <a:endParaRPr lang="en-US" sz="2400"/>
          </a:p>
        </p:txBody>
      </p:sp>
      <p:sp>
        <p:nvSpPr>
          <p:cNvPr id="37891" name="Rectangle 3"/>
          <p:cNvSpPr>
            <a:spLocks noChangeArrowheads="1"/>
          </p:cNvSpPr>
          <p:nvPr/>
        </p:nvSpPr>
        <p:spPr bwMode="auto">
          <a:xfrm>
            <a:off x="990600" y="5181600"/>
            <a:ext cx="7162800" cy="1133475"/>
          </a:xfrm>
          <a:prstGeom prst="rect">
            <a:avLst/>
          </a:prstGeom>
          <a:noFill/>
          <a:ln w="9525">
            <a:noFill/>
            <a:miter lim="800000"/>
            <a:headEnd/>
            <a:tailEnd/>
          </a:ln>
        </p:spPr>
        <p:txBody>
          <a:bodyPr lIns="0" tIns="12696" rIns="0" bIns="12696">
            <a:spAutoFit/>
          </a:bodyPr>
          <a:lstStyle/>
          <a:p>
            <a:r>
              <a:rPr lang="en-US" altLang="ja-JP" sz="2400" b="1">
                <a:latin typeface="Arial" pitchFamily="34" charset="0"/>
                <a:ea typeface="MS PGothic" pitchFamily="34" charset="-128"/>
              </a:rPr>
              <a:t>Question Presented </a:t>
            </a:r>
            <a:endParaRPr lang="en-US" altLang="ja-JP" sz="2400" b="1">
              <a:latin typeface="Verdana" pitchFamily="34" charset="0"/>
              <a:ea typeface="MS Mincho" pitchFamily="49" charset="-128"/>
            </a:endParaRPr>
          </a:p>
          <a:p>
            <a:pPr eaLnBrk="0" hangingPunct="0"/>
            <a:r>
              <a:rPr lang="en-US" altLang="ja-JP" sz="2400" b="1">
                <a:latin typeface="Arial" pitchFamily="34" charset="0"/>
                <a:ea typeface="MS PGothic" pitchFamily="34" charset="-128"/>
              </a:rPr>
              <a:t>Does Ohio's school voucher program violate the___________ clause? </a:t>
            </a:r>
            <a:endParaRPr lang="en-US" altLang="ja-JP" sz="2400">
              <a:ea typeface="MS PGothic" pitchFamily="34" charset="-128"/>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gtEl>
                                        <p:attrNameLst>
                                          <p:attrName>style.visibility</p:attrName>
                                        </p:attrNameLst>
                                      </p:cBhvr>
                                      <p:to>
                                        <p:strVal val="visible"/>
                                      </p:to>
                                    </p:set>
                                    <p:anim calcmode="lin" valueType="num">
                                      <p:cBhvr additive="base">
                                        <p:cTn id="13" dur="500" fill="hold"/>
                                        <p:tgtEl>
                                          <p:spTgt spid="37891"/>
                                        </p:tgtEl>
                                        <p:attrNameLst>
                                          <p:attrName>ppt_x</p:attrName>
                                        </p:attrNameLst>
                                      </p:cBhvr>
                                      <p:tavLst>
                                        <p:tav tm="0">
                                          <p:val>
                                            <p:strVal val="0-#ppt_w/2"/>
                                          </p:val>
                                        </p:tav>
                                        <p:tav tm="100000">
                                          <p:val>
                                            <p:strVal val="#ppt_x"/>
                                          </p:val>
                                        </p:tav>
                                      </p:tavLst>
                                    </p:anim>
                                    <p:anim calcmode="lin" valueType="num">
                                      <p:cBhvr additive="base">
                                        <p:cTn id="14" dur="500" fill="hold"/>
                                        <p:tgtEl>
                                          <p:spTgt spid="378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558800"/>
            <a:ext cx="9144000" cy="6299200"/>
          </a:xfrm>
          <a:prstGeom prst="rect">
            <a:avLst/>
          </a:prstGeom>
          <a:noFill/>
          <a:ln w="9525">
            <a:noFill/>
            <a:miter lim="800000"/>
            <a:headEnd/>
            <a:tailEnd/>
          </a:ln>
        </p:spPr>
        <p:txBody>
          <a:bodyPr>
            <a:spAutoFit/>
          </a:bodyPr>
          <a:lstStyle/>
          <a:p>
            <a:r>
              <a:rPr lang="en-US" sz="2400">
                <a:latin typeface="Arial" pitchFamily="34" charset="0"/>
              </a:rPr>
              <a:t>No. In a 5-4 opinion delivered by Chief Justice William H. Rehnquist, the Court held that the program does not violate the Establishment Clause. The Court reasoned that, because Ohio's program is part of Ohio's general undertaking to provide educational opportunities to children, government aid reaches religious institutions only by way of the deliberate choices of numerous individual recipients and the incidental advancement of a religious mission, or any perceived endorsement, is reasonably attributable to the individual aid recipients not the government. Chief Justice Rehnquist wrote that the "Ohio program is entirely neutral with respect to religion. It provides benefits directly to a wide spectrum of individuals, defined only by financial need and residence in a particular school district. It permits such individuals to exercise genuine choice among options public and private, secular and religious. The program is therefore a program of true private choice."</a:t>
            </a:r>
            <a:endParaRPr lang="en-US" sz="2400">
              <a:cs typeface="Times New Roman" pitchFamily="18" charset="0"/>
            </a:endParaRPr>
          </a:p>
          <a:p>
            <a:pPr eaLnBrk="0" hangingPunct="0"/>
            <a:endParaRPr lang="en-US" sz="24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0-#ppt_w/2"/>
                                          </p:val>
                                        </p:tav>
                                        <p:tav tm="100000">
                                          <p:val>
                                            <p:strVal val="#ppt_x"/>
                                          </p:val>
                                        </p:tav>
                                      </p:tavLst>
                                    </p:anim>
                                    <p:anim calcmode="lin" valueType="num">
                                      <p:cBhvr additive="base">
                                        <p:cTn id="8" dur="500" fill="hold"/>
                                        <p:tgtEl>
                                          <p:spTgt spid="389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0" y="923925"/>
            <a:ext cx="9144000" cy="5694363"/>
          </a:xfrm>
          <a:prstGeom prst="rect">
            <a:avLst/>
          </a:prstGeom>
          <a:noFill/>
          <a:ln w="9525">
            <a:noFill/>
            <a:miter lim="800000"/>
            <a:headEnd/>
            <a:tailEnd/>
          </a:ln>
        </p:spPr>
        <p:txBody>
          <a:bodyPr>
            <a:spAutoFit/>
          </a:bodyPr>
          <a:lstStyle/>
          <a:p>
            <a:r>
              <a:rPr lang="en-US" sz="2000">
                <a:latin typeface="Arial" pitchFamily="34" charset="0"/>
              </a:rPr>
              <a:t>The justices accepted appeals from </a:t>
            </a:r>
            <a:r>
              <a:rPr lang="en-US" sz="2000" i="1">
                <a:latin typeface="Arial" pitchFamily="34" charset="0"/>
              </a:rPr>
              <a:t>two opposing lower</a:t>
            </a:r>
            <a:r>
              <a:rPr lang="en-US" sz="2000">
                <a:latin typeface="Arial" pitchFamily="34" charset="0"/>
              </a:rPr>
              <a:t>-court rulings,</a:t>
            </a:r>
          </a:p>
          <a:p>
            <a:endParaRPr lang="en-US" sz="2000">
              <a:latin typeface="Arial" pitchFamily="34" charset="0"/>
            </a:endParaRPr>
          </a:p>
          <a:p>
            <a:pPr>
              <a:buFont typeface="Times New Roman" pitchFamily="18" charset="0"/>
              <a:buAutoNum type="arabicPeriod"/>
            </a:pPr>
            <a:r>
              <a:rPr lang="en-US" sz="2000">
                <a:latin typeface="Arial" pitchFamily="34" charset="0"/>
              </a:rPr>
              <a:t> one that upheld the display of a six-foot-high Ten Commandments monument on the grounds of the Texas State Capitol and another that ordered two Kentucky counties to remove framed copies of the Commandments from their courthouse walls.</a:t>
            </a:r>
          </a:p>
          <a:p>
            <a:pPr>
              <a:buFont typeface="Times New Roman" pitchFamily="18" charset="0"/>
              <a:buAutoNum type="arabicPeriod"/>
            </a:pPr>
            <a:r>
              <a:rPr lang="en-US" sz="2000">
                <a:latin typeface="Arial" pitchFamily="34" charset="0"/>
              </a:rPr>
              <a:t> The Texas Legislature received the Ten Commandments monument in 1961 as a gift from the Fraternal Order of Eagles, an organization that placed thousands of such monuments on public property in the 1950's and 1960's. The organization said the Commandments offered a personal code of behavior that would reduce juvenile delinquency, a stated goal the Fifth Circuit opinion cited as evidence of a lack of religious purpose behind the display. </a:t>
            </a:r>
          </a:p>
          <a:p>
            <a:endParaRPr lang="en-US" sz="2000">
              <a:latin typeface="Arial" pitchFamily="34" charset="0"/>
            </a:endParaRPr>
          </a:p>
          <a:p>
            <a:r>
              <a:rPr lang="en-US" sz="2000">
                <a:latin typeface="Arial" pitchFamily="34" charset="0"/>
              </a:rPr>
              <a:t>The Supreme Court has issued only one Ten Commandments decision, a two-page opinion it issued by a 5-to-4 vote in 1980 striking down a Kentucky law that required the posting of a copy of the Commandments in every public school classroom. </a:t>
            </a:r>
            <a:r>
              <a:rPr lang="en-US" sz="2400">
                <a:latin typeface="Arial" pitchFamily="34" charset="0"/>
              </a:rPr>
              <a:t>"</a:t>
            </a:r>
            <a:endParaRPr lang="en-US" sz="2400"/>
          </a:p>
        </p:txBody>
      </p:sp>
      <p:sp>
        <p:nvSpPr>
          <p:cNvPr id="52227" name="Text Box 3"/>
          <p:cNvSpPr txBox="1">
            <a:spLocks noChangeArrowheads="1"/>
          </p:cNvSpPr>
          <p:nvPr/>
        </p:nvSpPr>
        <p:spPr bwMode="auto">
          <a:xfrm>
            <a:off x="1752600" y="304800"/>
            <a:ext cx="5346700" cy="701675"/>
          </a:xfrm>
          <a:prstGeom prst="rect">
            <a:avLst/>
          </a:prstGeom>
          <a:noFill/>
          <a:ln w="9525">
            <a:noFill/>
            <a:miter lim="800000"/>
            <a:headEnd/>
            <a:tailEnd/>
          </a:ln>
        </p:spPr>
        <p:txBody>
          <a:bodyPr wrap="none">
            <a:spAutoFit/>
          </a:bodyPr>
          <a:lstStyle/>
          <a:p>
            <a:r>
              <a:rPr lang="en-US"/>
              <a:t>The Ten Commandments</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4130"/>
                                        </p:tgtEl>
                                        <p:attrNameLst>
                                          <p:attrName>style.visibility</p:attrName>
                                        </p:attrNameLst>
                                      </p:cBhvr>
                                      <p:to>
                                        <p:strVal val="visible"/>
                                      </p:to>
                                    </p:set>
                                    <p:anim calcmode="lin" valueType="num">
                                      <p:cBhvr additive="base">
                                        <p:cTn id="7" dur="500" fill="hold"/>
                                        <p:tgtEl>
                                          <p:spTgt spid="304130"/>
                                        </p:tgtEl>
                                        <p:attrNameLst>
                                          <p:attrName>ppt_x</p:attrName>
                                        </p:attrNameLst>
                                      </p:cBhvr>
                                      <p:tavLst>
                                        <p:tav tm="0">
                                          <p:val>
                                            <p:strVal val="0-#ppt_w/2"/>
                                          </p:val>
                                        </p:tav>
                                        <p:tav tm="100000">
                                          <p:val>
                                            <p:strVal val="#ppt_x"/>
                                          </p:val>
                                        </p:tav>
                                      </p:tavLst>
                                    </p:anim>
                                    <p:anim calcmode="lin" valueType="num">
                                      <p:cBhvr additive="base">
                                        <p:cTn id="8" dur="500" fill="hold"/>
                                        <p:tgtEl>
                                          <p:spTgt spid="3041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idx="1"/>
          </p:nvPr>
        </p:nvSpPr>
        <p:spPr>
          <a:xfrm>
            <a:off x="609600" y="914400"/>
            <a:ext cx="7772400" cy="4114800"/>
          </a:xfrm>
        </p:spPr>
        <p:txBody>
          <a:bodyPr/>
          <a:lstStyle/>
          <a:p>
            <a:pPr eaLnBrk="1" hangingPunct="1">
              <a:lnSpc>
                <a:spcPct val="80000"/>
              </a:lnSpc>
            </a:pPr>
            <a:r>
              <a:rPr lang="en-US" sz="2800" b="1" smtClean="0"/>
              <a:t>Conclusion on the ones from Kentucky:</a:t>
            </a:r>
            <a:endParaRPr lang="en-US" sz="2800" smtClean="0"/>
          </a:p>
          <a:p>
            <a:pPr eaLnBrk="1" hangingPunct="1">
              <a:lnSpc>
                <a:spcPct val="80000"/>
              </a:lnSpc>
            </a:pPr>
            <a:r>
              <a:rPr lang="en-US" sz="2800" smtClean="0"/>
              <a:t>In a 5-4 opinion delivered by Justice David Souter, the majority held that the displays violated the establishment clause because their purpose had been to advance religion."</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a:xfrm>
            <a:off x="381000" y="838200"/>
            <a:ext cx="4724400" cy="4114800"/>
          </a:xfrm>
        </p:spPr>
        <p:txBody>
          <a:bodyPr>
            <a:normAutofit fontScale="92500" lnSpcReduction="20000"/>
          </a:bodyPr>
          <a:lstStyle/>
          <a:p>
            <a:pPr eaLnBrk="1" hangingPunct="1">
              <a:lnSpc>
                <a:spcPct val="90000"/>
              </a:lnSpc>
              <a:buFontTx/>
              <a:buNone/>
            </a:pPr>
            <a:r>
              <a:rPr lang="en-US" sz="2400" smtClean="0"/>
              <a:t>No. In 5-4 decision, and in a four-justice opinion delivered by Chief Justice William H. Rehnquist, the Court held that the establishment clause did not bar the monument on the grounds of Texas' state capitol building. The plurality deemed the Texas monument part of the nation's tradition of recognizing the Ten Commandments' historical meaning. Though the Commandments are religious, the plurality argued, "simply having religious content or promoting a message consistent with a religious doctrine does not run afoul of the establishment clause."</a:t>
            </a:r>
          </a:p>
        </p:txBody>
      </p:sp>
      <p:pic>
        <p:nvPicPr>
          <p:cNvPr id="54275" name="Picture 3" descr="Ten%20Commandments%20Display%20TX%20Capitol%20Grounds"/>
          <p:cNvPicPr>
            <a:picLocks noChangeAspect="1" noChangeArrowheads="1"/>
          </p:cNvPicPr>
          <p:nvPr/>
        </p:nvPicPr>
        <p:blipFill>
          <a:blip r:embed="rId3" cstate="print"/>
          <a:srcRect/>
          <a:stretch>
            <a:fillRect/>
          </a:stretch>
        </p:blipFill>
        <p:spPr bwMode="auto">
          <a:xfrm>
            <a:off x="5562600" y="914400"/>
            <a:ext cx="3224213" cy="5257800"/>
          </a:xfrm>
          <a:prstGeom prst="rect">
            <a:avLst/>
          </a:prstGeom>
          <a:noFill/>
          <a:ln w="9525">
            <a:noFill/>
            <a:miter lim="800000"/>
            <a:headEnd/>
            <a:tailEnd/>
          </a:ln>
        </p:spPr>
      </p:pic>
      <p:sp>
        <p:nvSpPr>
          <p:cNvPr id="54276" name="Rectangle 4"/>
          <p:cNvSpPr>
            <a:spLocks noChangeArrowheads="1"/>
          </p:cNvSpPr>
          <p:nvPr/>
        </p:nvSpPr>
        <p:spPr bwMode="auto">
          <a:xfrm>
            <a:off x="0" y="304800"/>
            <a:ext cx="9144000" cy="585788"/>
          </a:xfrm>
          <a:prstGeom prst="rect">
            <a:avLst/>
          </a:prstGeom>
          <a:noFill/>
          <a:ln w="9525">
            <a:noFill/>
            <a:miter lim="800000"/>
            <a:headEnd/>
            <a:tailEnd/>
          </a:ln>
        </p:spPr>
        <p:txBody>
          <a:bodyPr>
            <a:spAutoFit/>
          </a:bodyPr>
          <a:lstStyle/>
          <a:p>
            <a:pPr>
              <a:lnSpc>
                <a:spcPct val="90000"/>
              </a:lnSpc>
              <a:spcBef>
                <a:spcPct val="20000"/>
              </a:spcBef>
            </a:pPr>
            <a:r>
              <a:rPr lang="en-US" sz="3600" b="1"/>
              <a:t>Conclusion on the Texas State Capital case</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Autofit/>
          </a:bodyPr>
          <a:lstStyle/>
          <a:p>
            <a:r>
              <a:rPr lang="en-US" sz="3600" dirty="0" smtClean="0"/>
              <a:t>Tests/standards Court uses to determine if freedom of speech is protected</a:t>
            </a:r>
            <a:endParaRPr lang="en-US" sz="36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Preferred position doctrine: right of free expression occupies a higher standard than other rights</a:t>
            </a:r>
          </a:p>
          <a:p>
            <a:r>
              <a:rPr lang="en-US" dirty="0" smtClean="0"/>
              <a:t>Not absolute but Court is skeptical of restrictions</a:t>
            </a:r>
          </a:p>
          <a:p>
            <a:r>
              <a:rPr lang="en-US" dirty="0" smtClean="0"/>
              <a:t>Hate speech is protected</a:t>
            </a:r>
          </a:p>
          <a:p>
            <a:pPr marL="514350" indent="-514350">
              <a:buFont typeface="+mj-lt"/>
              <a:buAutoNum type="arabicPeriod" startAt="2"/>
            </a:pPr>
            <a:r>
              <a:rPr lang="en-US" dirty="0" smtClean="0"/>
              <a:t>Prior Restraint</a:t>
            </a:r>
          </a:p>
          <a:p>
            <a:r>
              <a:rPr lang="en-US" dirty="0" smtClean="0"/>
              <a:t>Blocking speech before it’s given</a:t>
            </a:r>
          </a:p>
          <a:p>
            <a:r>
              <a:rPr lang="en-US" dirty="0" smtClean="0"/>
              <a:t>Court with few exceptions will not tolerate restrictions with few exceptions</a:t>
            </a:r>
            <a:endParaRPr lang="en-US" dirty="0"/>
          </a:p>
        </p:txBody>
      </p:sp>
    </p:spTree>
    <p:extLst>
      <p:ext uri="{BB962C8B-B14F-4D97-AF65-F5344CB8AC3E}">
        <p14:creationId xmlns:p14="http://schemas.microsoft.com/office/powerpoint/2010/main" val="230527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Incorporation- 3 views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Total incorporation- all Bill of Rights are nationalized- apply to all of the states</a:t>
            </a:r>
          </a:p>
          <a:p>
            <a:pPr marL="514350" indent="-514350">
              <a:buFont typeface="+mj-lt"/>
              <a:buAutoNum type="arabicPeriod"/>
            </a:pPr>
            <a:r>
              <a:rPr lang="en-US" dirty="0" smtClean="0"/>
              <a:t>Selective Incorporation- only apply some of the B of Rights to states,  on a case by case basis</a:t>
            </a:r>
          </a:p>
          <a:p>
            <a:r>
              <a:rPr lang="en-US" dirty="0" smtClean="0"/>
              <a:t>Supreme Court has taken this approach</a:t>
            </a:r>
          </a:p>
          <a:p>
            <a:r>
              <a:rPr lang="en-US" dirty="0" err="1" smtClean="0"/>
              <a:t>Gitlow</a:t>
            </a:r>
            <a:r>
              <a:rPr lang="en-US" dirty="0" smtClean="0"/>
              <a:t> v New York (1925) upheld a conviction but ruled that states cannot deny freedom of speech and press, which are protected by the “due process” clause of the 14</a:t>
            </a:r>
            <a:r>
              <a:rPr lang="en-US" baseline="30000" dirty="0" smtClean="0"/>
              <a:t>th</a:t>
            </a:r>
            <a:r>
              <a:rPr lang="en-US" dirty="0" smtClean="0"/>
              <a:t> amendment</a:t>
            </a:r>
          </a:p>
          <a:p>
            <a:r>
              <a:rPr lang="en-US" dirty="0" smtClean="0"/>
              <a:t>Remember 14</a:t>
            </a:r>
            <a:r>
              <a:rPr lang="en-US" baseline="30000" dirty="0" smtClean="0"/>
              <a:t>th</a:t>
            </a:r>
            <a:r>
              <a:rPr lang="en-US" dirty="0" smtClean="0"/>
              <a:t> Amendment- Civil War </a:t>
            </a:r>
            <a:r>
              <a:rPr lang="en-US" dirty="0" err="1" smtClean="0"/>
              <a:t>Amenments</a:t>
            </a:r>
            <a:r>
              <a:rPr lang="en-US" dirty="0" smtClean="0"/>
              <a:t>- settled the issue of states rights </a:t>
            </a:r>
            <a:r>
              <a:rPr lang="en-US" dirty="0" err="1" smtClean="0"/>
              <a:t>vs</a:t>
            </a:r>
            <a:r>
              <a:rPr lang="en-US" dirty="0" smtClean="0"/>
              <a:t> the  national government</a:t>
            </a:r>
          </a:p>
          <a:p>
            <a:r>
              <a:rPr lang="en-US" dirty="0" err="1" smtClean="0"/>
              <a:t>Palko</a:t>
            </a:r>
            <a:r>
              <a:rPr lang="en-US" dirty="0" smtClean="0"/>
              <a:t> v Connecticut- test: any right that is so important that liberty can’t exist without it must be upheld by the states.</a:t>
            </a:r>
          </a:p>
          <a:p>
            <a:pPr marL="514350" indent="-514350">
              <a:buFont typeface="+mj-lt"/>
              <a:buAutoNum type="arabicPeriod" startAt="3"/>
            </a:pPr>
            <a:r>
              <a:rPr lang="en-US" dirty="0" smtClean="0"/>
              <a:t>Disincorporation- argues that the Bill of Rights doesn’t apply to the states</a:t>
            </a:r>
            <a:endParaRPr lang="en-US" dirty="0"/>
          </a:p>
        </p:txBody>
      </p:sp>
    </p:spTree>
    <p:extLst>
      <p:ext uri="{BB962C8B-B14F-4D97-AF65-F5344CB8AC3E}">
        <p14:creationId xmlns:p14="http://schemas.microsoft.com/office/powerpoint/2010/main" val="11991301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2562"/>
          </a:xfrm>
        </p:spPr>
        <p:txBody>
          <a:bodyPr>
            <a:normAutofit fontScale="90000"/>
          </a:bodyPr>
          <a:lstStyle/>
          <a:p>
            <a:endParaRPr lang="en-US" dirty="0"/>
          </a:p>
        </p:txBody>
      </p:sp>
      <p:sp>
        <p:nvSpPr>
          <p:cNvPr id="5" name="Content Placeholder 4"/>
          <p:cNvSpPr>
            <a:spLocks noGrp="1"/>
          </p:cNvSpPr>
          <p:nvPr>
            <p:ph idx="1"/>
          </p:nvPr>
        </p:nvSpPr>
        <p:spPr>
          <a:xfrm>
            <a:off x="457200" y="685800"/>
            <a:ext cx="8229600" cy="5440363"/>
          </a:xfrm>
        </p:spPr>
        <p:txBody>
          <a:bodyPr>
            <a:normAutofit fontScale="77500" lnSpcReduction="20000"/>
          </a:bodyPr>
          <a:lstStyle/>
          <a:p>
            <a:pPr marL="514350" indent="-514350">
              <a:buFont typeface="+mj-lt"/>
              <a:buAutoNum type="arabicPeriod" startAt="3"/>
            </a:pPr>
            <a:r>
              <a:rPr lang="en-US" dirty="0" smtClean="0"/>
              <a:t>Neutrality</a:t>
            </a:r>
          </a:p>
          <a:p>
            <a:r>
              <a:rPr lang="en-US" dirty="0" smtClean="0"/>
              <a:t>Any restriction on speech cannot favor one group over another (parades/demonstrations)</a:t>
            </a:r>
          </a:p>
          <a:p>
            <a:r>
              <a:rPr lang="en-US" dirty="0"/>
              <a:t>Ex</a:t>
            </a:r>
            <a:r>
              <a:rPr lang="en-US" dirty="0" smtClean="0"/>
              <a:t>: National </a:t>
            </a:r>
            <a:r>
              <a:rPr lang="en-US" dirty="0"/>
              <a:t>Socialist Party of America v. Village of </a:t>
            </a:r>
            <a:r>
              <a:rPr lang="en-US" dirty="0" smtClean="0"/>
              <a:t>Skokie</a:t>
            </a:r>
          </a:p>
          <a:p>
            <a:pPr marL="514350" indent="-514350">
              <a:buFont typeface="+mj-lt"/>
              <a:buAutoNum type="arabicPeriod" startAt="4"/>
            </a:pPr>
            <a:r>
              <a:rPr lang="en-US" dirty="0" smtClean="0"/>
              <a:t>Vagueness- limits on expression must be clear standards</a:t>
            </a:r>
          </a:p>
          <a:p>
            <a:pPr marL="514350" indent="-514350">
              <a:buFont typeface="+mj-lt"/>
              <a:buAutoNum type="arabicPeriod" startAt="5"/>
            </a:pPr>
            <a:r>
              <a:rPr lang="en-US" dirty="0" smtClean="0"/>
              <a:t>Least Restrictive Means</a:t>
            </a:r>
          </a:p>
          <a:p>
            <a:r>
              <a:rPr lang="en-US" dirty="0" smtClean="0"/>
              <a:t>Laws cannot restrict speech if there is another means to handle the problem, </a:t>
            </a:r>
            <a:endParaRPr lang="en-US" dirty="0"/>
          </a:p>
          <a:p>
            <a:pPr marL="514350" indent="-514350">
              <a:buFont typeface="+mj-lt"/>
              <a:buAutoNum type="arabicPeriod" startAt="6"/>
            </a:pPr>
            <a:r>
              <a:rPr lang="en-US" dirty="0" smtClean="0"/>
              <a:t>Fighting Words- must have direct tendency to cause violence</a:t>
            </a:r>
          </a:p>
          <a:p>
            <a:pPr marL="514350" indent="-514350">
              <a:buFont typeface="+mj-lt"/>
              <a:buAutoNum type="arabicPeriod" startAt="7"/>
            </a:pPr>
            <a:r>
              <a:rPr lang="en-US" dirty="0" smtClean="0"/>
              <a:t>Imminent or Clear and Present Danger</a:t>
            </a:r>
          </a:p>
          <a:p>
            <a:r>
              <a:rPr lang="en-US" dirty="0" smtClean="0"/>
              <a:t>Yelling fire in a theater</a:t>
            </a:r>
          </a:p>
          <a:p>
            <a:r>
              <a:rPr lang="en-US" dirty="0" smtClean="0"/>
              <a:t>Warren Court- imminent danger plus people must be urged to take action, not just believe something</a:t>
            </a:r>
          </a:p>
          <a:p>
            <a:endParaRPr lang="en-US" dirty="0"/>
          </a:p>
        </p:txBody>
      </p:sp>
    </p:spTree>
    <p:extLst>
      <p:ext uri="{BB962C8B-B14F-4D97-AF65-F5344CB8AC3E}">
        <p14:creationId xmlns:p14="http://schemas.microsoft.com/office/powerpoint/2010/main" val="3764927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26speech"/>
          <p:cNvPicPr>
            <a:picLocks noChangeAspect="1" noChangeArrowheads="1"/>
          </p:cNvPicPr>
          <p:nvPr/>
        </p:nvPicPr>
        <p:blipFill>
          <a:blip r:embed="rId3" cstate="print"/>
          <a:srcRect/>
          <a:stretch>
            <a:fillRect/>
          </a:stretch>
        </p:blipFill>
        <p:spPr bwMode="auto">
          <a:xfrm>
            <a:off x="5943600" y="304800"/>
            <a:ext cx="2751138" cy="6153150"/>
          </a:xfrm>
          <a:prstGeom prst="rect">
            <a:avLst/>
          </a:prstGeom>
          <a:noFill/>
          <a:ln w="9525">
            <a:noFill/>
            <a:miter lim="800000"/>
            <a:headEnd/>
            <a:tailEnd/>
          </a:ln>
        </p:spPr>
      </p:pic>
      <p:sp>
        <p:nvSpPr>
          <p:cNvPr id="55299" name="Rectangle 3"/>
          <p:cNvSpPr>
            <a:spLocks noChangeArrowheads="1"/>
          </p:cNvSpPr>
          <p:nvPr/>
        </p:nvSpPr>
        <p:spPr bwMode="auto">
          <a:xfrm>
            <a:off x="4179888" y="2524125"/>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55300" name="Rectangle 4"/>
          <p:cNvSpPr>
            <a:spLocks noChangeArrowheads="1"/>
          </p:cNvSpPr>
          <p:nvPr/>
        </p:nvSpPr>
        <p:spPr bwMode="auto">
          <a:xfrm>
            <a:off x="4179888" y="2524125"/>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55301" name="Rectangle 5"/>
          <p:cNvSpPr>
            <a:spLocks noChangeArrowheads="1"/>
          </p:cNvSpPr>
          <p:nvPr/>
        </p:nvSpPr>
        <p:spPr bwMode="auto">
          <a:xfrm>
            <a:off x="4179888" y="2533650"/>
            <a:ext cx="8661400" cy="0"/>
          </a:xfrm>
          <a:prstGeom prst="rect">
            <a:avLst/>
          </a:prstGeom>
          <a:solidFill>
            <a:srgbClr val="FFFFFF"/>
          </a:solidFill>
          <a:ln w="9525">
            <a:noFill/>
            <a:miter lim="800000"/>
            <a:headEnd/>
            <a:tailEnd/>
          </a:ln>
        </p:spPr>
        <p:txBody>
          <a:bodyPr>
            <a:spAutoFit/>
          </a:bodyPr>
          <a:lstStyle/>
          <a:p>
            <a:endParaRPr lang="en-US"/>
          </a:p>
        </p:txBody>
      </p:sp>
      <p:sp>
        <p:nvSpPr>
          <p:cNvPr id="55302" name="Rectangle 6"/>
          <p:cNvSpPr>
            <a:spLocks noChangeArrowheads="1"/>
          </p:cNvSpPr>
          <p:nvPr/>
        </p:nvSpPr>
        <p:spPr bwMode="auto">
          <a:xfrm>
            <a:off x="304800" y="838200"/>
            <a:ext cx="5638800" cy="5307013"/>
          </a:xfrm>
          <a:prstGeom prst="rect">
            <a:avLst/>
          </a:prstGeom>
          <a:solidFill>
            <a:srgbClr val="FFFFFF"/>
          </a:solidFill>
          <a:ln w="9525">
            <a:noFill/>
            <a:miter lim="800000"/>
            <a:headEnd/>
            <a:tailEnd/>
          </a:ln>
        </p:spPr>
        <p:txBody>
          <a:bodyPr lIns="0" tIns="133308" rIns="61893" bIns="0">
            <a:spAutoFit/>
          </a:bodyPr>
          <a:lstStyle/>
          <a:p>
            <a:pPr fontAlgn="b"/>
            <a:r>
              <a:rPr lang="en-US" sz="2800" b="1" dirty="0">
                <a:latin typeface="Arial" pitchFamily="34" charset="0"/>
              </a:rPr>
              <a:t>Background</a:t>
            </a:r>
            <a:r>
              <a:rPr lang="en-US" sz="2800" dirty="0">
                <a:latin typeface="Arial" pitchFamily="34" charset="0"/>
              </a:rPr>
              <a:t/>
            </a:r>
            <a:br>
              <a:rPr lang="en-US" sz="2800" dirty="0">
                <a:latin typeface="Arial" pitchFamily="34" charset="0"/>
              </a:rPr>
            </a:br>
            <a:r>
              <a:rPr lang="en-US" sz="2400" dirty="0">
                <a:latin typeface="Arial" pitchFamily="34" charset="0"/>
              </a:rPr>
              <a:t>Joseph Frederick unfurled a homemade sign in 2002, as the Olympic torch made its way through Juneau, Alaska, en route to the Winter Olympics in Salt Lake City. Frederick said the banner was a nonsensical message and that he intended the banner to proclaim his right to say anything at all. His principal, Deborah Morse, said the phrase was a pro-drug message that had no place at a school-sanctioned event. Frederick denied that he was advocating for drug use</a:t>
            </a:r>
            <a:r>
              <a:rPr lang="en-US" sz="1600" dirty="0">
                <a:latin typeface="Arial" pitchFamily="34" charset="0"/>
              </a:rPr>
              <a:t>.</a:t>
            </a:r>
            <a:r>
              <a:rPr lang="en-US" sz="500" dirty="0">
                <a:latin typeface="Arial" pitchFamily="34" charset="0"/>
              </a:rPr>
              <a:t> </a:t>
            </a:r>
            <a:endParaRPr lang="en-US" sz="2400" dirty="0"/>
          </a:p>
        </p:txBody>
      </p:sp>
      <p:sp>
        <p:nvSpPr>
          <p:cNvPr id="2" name="TextBox 1"/>
          <p:cNvSpPr txBox="1"/>
          <p:nvPr/>
        </p:nvSpPr>
        <p:spPr>
          <a:xfrm>
            <a:off x="381000" y="304800"/>
            <a:ext cx="5334000" cy="707886"/>
          </a:xfrm>
          <a:prstGeom prst="rect">
            <a:avLst/>
          </a:prstGeom>
          <a:noFill/>
        </p:spPr>
        <p:txBody>
          <a:bodyPr wrap="square" rtlCol="0">
            <a:spAutoFit/>
          </a:bodyPr>
          <a:lstStyle/>
          <a:p>
            <a:r>
              <a:rPr lang="en-US" dirty="0"/>
              <a:t>Morse v. </a:t>
            </a:r>
            <a:r>
              <a:rPr lang="en-US" dirty="0" smtClean="0"/>
              <a:t>Frederick 2007</a:t>
            </a:r>
            <a:endParaRPr lang="en-US" dirty="0"/>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3303588" y="-2687638"/>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56323" name="Rectangle 3"/>
          <p:cNvSpPr>
            <a:spLocks noChangeArrowheads="1"/>
          </p:cNvSpPr>
          <p:nvPr/>
        </p:nvSpPr>
        <p:spPr bwMode="auto">
          <a:xfrm>
            <a:off x="3303588" y="-2687638"/>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56324" name="Rectangle 4"/>
          <p:cNvSpPr>
            <a:spLocks noChangeArrowheads="1"/>
          </p:cNvSpPr>
          <p:nvPr/>
        </p:nvSpPr>
        <p:spPr bwMode="auto">
          <a:xfrm>
            <a:off x="3303588" y="-2678113"/>
            <a:ext cx="8661400" cy="0"/>
          </a:xfrm>
          <a:prstGeom prst="rect">
            <a:avLst/>
          </a:prstGeom>
          <a:solidFill>
            <a:srgbClr val="FFFFFF"/>
          </a:solidFill>
          <a:ln w="9525">
            <a:noFill/>
            <a:miter lim="800000"/>
            <a:headEnd/>
            <a:tailEnd/>
          </a:ln>
        </p:spPr>
        <p:txBody>
          <a:bodyPr>
            <a:spAutoFit/>
          </a:bodyPr>
          <a:lstStyle/>
          <a:p>
            <a:endParaRPr lang="en-US"/>
          </a:p>
        </p:txBody>
      </p:sp>
      <p:pic>
        <p:nvPicPr>
          <p:cNvPr id="56325" name="Picture 7" descr="alito"/>
          <p:cNvPicPr>
            <a:picLocks noChangeAspect="1" noChangeArrowheads="1"/>
          </p:cNvPicPr>
          <p:nvPr/>
        </p:nvPicPr>
        <p:blipFill>
          <a:blip r:embed="rId4" cstate="print"/>
          <a:srcRect/>
          <a:stretch>
            <a:fillRect/>
          </a:stretch>
        </p:blipFill>
        <p:spPr bwMode="auto">
          <a:xfrm>
            <a:off x="3886200" y="5257800"/>
            <a:ext cx="811213" cy="1279525"/>
          </a:xfrm>
          <a:prstGeom prst="rect">
            <a:avLst/>
          </a:prstGeom>
          <a:noFill/>
          <a:ln w="9525">
            <a:noFill/>
            <a:miter lim="800000"/>
            <a:headEnd/>
            <a:tailEnd/>
          </a:ln>
        </p:spPr>
      </p:pic>
      <p:pic>
        <p:nvPicPr>
          <p:cNvPr id="56326" name="Picture 8" descr="kennedy"/>
          <p:cNvPicPr>
            <a:picLocks noChangeAspect="1" noChangeArrowheads="1"/>
          </p:cNvPicPr>
          <p:nvPr/>
        </p:nvPicPr>
        <p:blipFill>
          <a:blip r:embed="rId5" cstate="print"/>
          <a:srcRect/>
          <a:stretch>
            <a:fillRect/>
          </a:stretch>
        </p:blipFill>
        <p:spPr bwMode="auto">
          <a:xfrm>
            <a:off x="609600" y="5257800"/>
            <a:ext cx="811213" cy="1279525"/>
          </a:xfrm>
          <a:prstGeom prst="rect">
            <a:avLst/>
          </a:prstGeom>
          <a:noFill/>
          <a:ln w="9525">
            <a:noFill/>
            <a:miter lim="800000"/>
            <a:headEnd/>
            <a:tailEnd/>
          </a:ln>
        </p:spPr>
      </p:pic>
      <p:pic>
        <p:nvPicPr>
          <p:cNvPr id="56327" name="Picture 9" descr="roberts"/>
          <p:cNvPicPr>
            <a:picLocks noChangeAspect="1" noChangeArrowheads="1"/>
          </p:cNvPicPr>
          <p:nvPr/>
        </p:nvPicPr>
        <p:blipFill>
          <a:blip r:embed="rId6" cstate="print"/>
          <a:srcRect/>
          <a:stretch>
            <a:fillRect/>
          </a:stretch>
        </p:blipFill>
        <p:spPr bwMode="auto">
          <a:xfrm>
            <a:off x="1447800" y="5257800"/>
            <a:ext cx="811213" cy="1279525"/>
          </a:xfrm>
          <a:prstGeom prst="rect">
            <a:avLst/>
          </a:prstGeom>
          <a:noFill/>
          <a:ln w="9525">
            <a:noFill/>
            <a:miter lim="800000"/>
            <a:headEnd/>
            <a:tailEnd/>
          </a:ln>
        </p:spPr>
      </p:pic>
      <p:pic>
        <p:nvPicPr>
          <p:cNvPr id="56328" name="Picture 10" descr="scalia"/>
          <p:cNvPicPr>
            <a:picLocks noChangeAspect="1" noChangeArrowheads="1"/>
          </p:cNvPicPr>
          <p:nvPr/>
        </p:nvPicPr>
        <p:blipFill>
          <a:blip r:embed="rId7" cstate="print"/>
          <a:srcRect/>
          <a:stretch>
            <a:fillRect/>
          </a:stretch>
        </p:blipFill>
        <p:spPr bwMode="auto">
          <a:xfrm>
            <a:off x="2286000" y="5257800"/>
            <a:ext cx="811213" cy="1279525"/>
          </a:xfrm>
          <a:prstGeom prst="rect">
            <a:avLst/>
          </a:prstGeom>
          <a:noFill/>
          <a:ln w="9525">
            <a:noFill/>
            <a:miter lim="800000"/>
            <a:headEnd/>
            <a:tailEnd/>
          </a:ln>
        </p:spPr>
      </p:pic>
      <p:pic>
        <p:nvPicPr>
          <p:cNvPr id="56329" name="Picture 11" descr="thomas"/>
          <p:cNvPicPr>
            <a:picLocks noChangeAspect="1" noChangeArrowheads="1"/>
          </p:cNvPicPr>
          <p:nvPr/>
        </p:nvPicPr>
        <p:blipFill>
          <a:blip r:embed="rId8" cstate="print"/>
          <a:srcRect/>
          <a:stretch>
            <a:fillRect/>
          </a:stretch>
        </p:blipFill>
        <p:spPr bwMode="auto">
          <a:xfrm>
            <a:off x="3048000" y="5257800"/>
            <a:ext cx="811213" cy="1279525"/>
          </a:xfrm>
          <a:prstGeom prst="rect">
            <a:avLst/>
          </a:prstGeom>
          <a:noFill/>
          <a:ln w="9525">
            <a:noFill/>
            <a:miter lim="800000"/>
            <a:headEnd/>
            <a:tailEnd/>
          </a:ln>
        </p:spPr>
      </p:pic>
      <p:pic>
        <p:nvPicPr>
          <p:cNvPr id="56330" name="Picture 12" descr="breyer"/>
          <p:cNvPicPr>
            <a:picLocks noChangeAspect="1" noChangeArrowheads="1"/>
          </p:cNvPicPr>
          <p:nvPr/>
        </p:nvPicPr>
        <p:blipFill>
          <a:blip r:embed="rId9" cstate="print"/>
          <a:srcRect/>
          <a:stretch>
            <a:fillRect/>
          </a:stretch>
        </p:blipFill>
        <p:spPr bwMode="auto">
          <a:xfrm>
            <a:off x="5181600" y="5578475"/>
            <a:ext cx="811213" cy="1279525"/>
          </a:xfrm>
          <a:prstGeom prst="rect">
            <a:avLst/>
          </a:prstGeom>
          <a:noFill/>
          <a:ln w="9525">
            <a:noFill/>
            <a:miter lim="800000"/>
            <a:headEnd/>
            <a:tailEnd/>
          </a:ln>
        </p:spPr>
      </p:pic>
      <p:pic>
        <p:nvPicPr>
          <p:cNvPr id="56331" name="Picture 13" descr="ginsburg"/>
          <p:cNvPicPr>
            <a:picLocks noChangeAspect="1" noChangeArrowheads="1"/>
          </p:cNvPicPr>
          <p:nvPr/>
        </p:nvPicPr>
        <p:blipFill>
          <a:blip r:embed="rId10" cstate="print"/>
          <a:srcRect/>
          <a:stretch>
            <a:fillRect/>
          </a:stretch>
        </p:blipFill>
        <p:spPr bwMode="auto">
          <a:xfrm>
            <a:off x="5943600" y="5578475"/>
            <a:ext cx="811213" cy="1279525"/>
          </a:xfrm>
          <a:prstGeom prst="rect">
            <a:avLst/>
          </a:prstGeom>
          <a:noFill/>
          <a:ln w="9525">
            <a:noFill/>
            <a:miter lim="800000"/>
            <a:headEnd/>
            <a:tailEnd/>
          </a:ln>
        </p:spPr>
      </p:pic>
      <p:pic>
        <p:nvPicPr>
          <p:cNvPr id="56332" name="Picture 14" descr="souter"/>
          <p:cNvPicPr>
            <a:picLocks noChangeAspect="1" noChangeArrowheads="1"/>
          </p:cNvPicPr>
          <p:nvPr/>
        </p:nvPicPr>
        <p:blipFill>
          <a:blip r:embed="rId11" cstate="print"/>
          <a:srcRect/>
          <a:stretch>
            <a:fillRect/>
          </a:stretch>
        </p:blipFill>
        <p:spPr bwMode="auto">
          <a:xfrm>
            <a:off x="6858000" y="5578475"/>
            <a:ext cx="811213" cy="1279525"/>
          </a:xfrm>
          <a:prstGeom prst="rect">
            <a:avLst/>
          </a:prstGeom>
          <a:noFill/>
          <a:ln w="9525">
            <a:noFill/>
            <a:miter lim="800000"/>
            <a:headEnd/>
            <a:tailEnd/>
          </a:ln>
        </p:spPr>
      </p:pic>
      <p:pic>
        <p:nvPicPr>
          <p:cNvPr id="56333" name="Picture 15" descr="stevens"/>
          <p:cNvPicPr>
            <a:picLocks noChangeAspect="1" noChangeArrowheads="1"/>
          </p:cNvPicPr>
          <p:nvPr/>
        </p:nvPicPr>
        <p:blipFill>
          <a:blip r:embed="rId12" cstate="print"/>
          <a:srcRect/>
          <a:stretch>
            <a:fillRect/>
          </a:stretch>
        </p:blipFill>
        <p:spPr bwMode="auto">
          <a:xfrm>
            <a:off x="7696200" y="5578475"/>
            <a:ext cx="811213" cy="1279525"/>
          </a:xfrm>
          <a:prstGeom prst="rect">
            <a:avLst/>
          </a:prstGeom>
          <a:noFill/>
          <a:ln w="9525">
            <a:noFill/>
            <a:miter lim="800000"/>
            <a:headEnd/>
            <a:tailEnd/>
          </a:ln>
        </p:spPr>
      </p:pic>
      <p:sp>
        <p:nvSpPr>
          <p:cNvPr id="56334" name="Rectangle 16"/>
          <p:cNvSpPr>
            <a:spLocks noChangeArrowheads="1"/>
          </p:cNvSpPr>
          <p:nvPr/>
        </p:nvSpPr>
        <p:spPr bwMode="auto">
          <a:xfrm>
            <a:off x="609600" y="4876800"/>
            <a:ext cx="1382713" cy="581025"/>
          </a:xfrm>
          <a:prstGeom prst="rect">
            <a:avLst/>
          </a:prstGeom>
          <a:noFill/>
          <a:ln w="9525">
            <a:noFill/>
            <a:miter lim="800000"/>
            <a:headEnd/>
            <a:tailEnd/>
          </a:ln>
        </p:spPr>
        <p:txBody>
          <a:bodyPr wrap="none">
            <a:spAutoFit/>
          </a:bodyPr>
          <a:lstStyle/>
          <a:p>
            <a:r>
              <a:rPr lang="en-US" sz="1600" b="1">
                <a:latin typeface="Arial" pitchFamily="34" charset="0"/>
              </a:rPr>
              <a:t>The Majority</a:t>
            </a:r>
            <a:r>
              <a:rPr lang="en-US" sz="1600">
                <a:latin typeface="Arial" pitchFamily="34" charset="0"/>
              </a:rPr>
              <a:t/>
            </a:r>
            <a:br>
              <a:rPr lang="en-US" sz="1600">
                <a:latin typeface="Arial" pitchFamily="34" charset="0"/>
              </a:rPr>
            </a:br>
            <a:endParaRPr lang="en-US" sz="1600">
              <a:latin typeface="Arial" pitchFamily="34" charset="0"/>
            </a:endParaRPr>
          </a:p>
        </p:txBody>
      </p:sp>
      <p:sp>
        <p:nvSpPr>
          <p:cNvPr id="56335" name="Rectangle 17"/>
          <p:cNvSpPr>
            <a:spLocks noChangeArrowheads="1"/>
          </p:cNvSpPr>
          <p:nvPr/>
        </p:nvSpPr>
        <p:spPr bwMode="auto">
          <a:xfrm>
            <a:off x="241300" y="3152775"/>
            <a:ext cx="785813"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56336" name="Rectangle 18"/>
          <p:cNvSpPr>
            <a:spLocks noChangeArrowheads="1"/>
          </p:cNvSpPr>
          <p:nvPr/>
        </p:nvSpPr>
        <p:spPr bwMode="auto">
          <a:xfrm>
            <a:off x="241300" y="3152775"/>
            <a:ext cx="785813"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56337" name="Rectangle 19"/>
          <p:cNvSpPr>
            <a:spLocks noChangeArrowheads="1"/>
          </p:cNvSpPr>
          <p:nvPr/>
        </p:nvSpPr>
        <p:spPr bwMode="auto">
          <a:xfrm>
            <a:off x="304800" y="533400"/>
            <a:ext cx="8839200" cy="4211638"/>
          </a:xfrm>
          <a:prstGeom prst="rect">
            <a:avLst/>
          </a:prstGeom>
          <a:noFill/>
          <a:ln w="9525">
            <a:noFill/>
            <a:miter lim="800000"/>
            <a:headEnd/>
            <a:tailEnd/>
          </a:ln>
        </p:spPr>
        <p:txBody>
          <a:bodyPr anchor="ctr">
            <a:spAutoFit/>
          </a:bodyPr>
          <a:lstStyle/>
          <a:p>
            <a:r>
              <a:rPr lang="en-US" sz="1800"/>
              <a:t>Holding: The Court reversed the Ninth Circuit by a 5-4 vote, ruling that school officials can prohibit students from displaying messages that promote illegal drug use. Chief Justice John Roberts's majority opinion held that although students do have some right to political speech even while in school, this right does not extend to pro-drug messages that may undermine the school's important mission to discourage drug use. The majority held that Frederick's message, though "cryptic," was reasonably interpreted as promoting marijuana use - equivalent to "[Take] bong hits" or "bong hits [are a good thing]." In ruling for Morse, the </a:t>
            </a:r>
            <a:r>
              <a:rPr lang="en-US" sz="1800">
                <a:solidFill>
                  <a:srgbClr val="FF0000"/>
                </a:solidFill>
              </a:rPr>
              <a:t>Court affirmed that the speech rights of public school students are not as extensive as those adults normally enjoy</a:t>
            </a:r>
            <a:r>
              <a:rPr lang="en-US" sz="1800"/>
              <a:t>, and that the highly protective standard set by </a:t>
            </a:r>
            <a:r>
              <a:rPr lang="en-US" sz="1800" i="1"/>
              <a:t>Tinker</a:t>
            </a:r>
            <a:r>
              <a:rPr lang="en-US" sz="1800"/>
              <a:t> would not always be applied. In concurring opinions, </a:t>
            </a:r>
            <a:r>
              <a:rPr lang="en-US" sz="1800">
                <a:solidFill>
                  <a:srgbClr val="FF0000"/>
                </a:solidFill>
              </a:rPr>
              <a:t>Justice Thomas expressed his view that the right to free speech does not apply to students and his wish to see </a:t>
            </a:r>
            <a:r>
              <a:rPr lang="en-US" sz="1800" i="1">
                <a:solidFill>
                  <a:srgbClr val="FF0000"/>
                </a:solidFill>
              </a:rPr>
              <a:t>Tinker</a:t>
            </a:r>
            <a:r>
              <a:rPr lang="en-US" sz="1800">
                <a:solidFill>
                  <a:srgbClr val="FF0000"/>
                </a:solidFill>
              </a:rPr>
              <a:t> overturned</a:t>
            </a:r>
            <a:r>
              <a:rPr lang="en-US" sz="1800"/>
              <a:t> altogether, while Justice Alito stressed that the decision applied only to pro-drug messages and not to broader political speech. The dissent conceded that the principal should have had immunity from the lawsuit, but argued that the majority opinion was "[...] deaf to the constitutional imperative to permit unfettered debate, even among high-school students [...]."</a:t>
            </a:r>
          </a:p>
        </p:txBody>
      </p:sp>
      <p:sp>
        <p:nvSpPr>
          <p:cNvPr id="56338" name="Text Box 20"/>
          <p:cNvSpPr txBox="1">
            <a:spLocks noChangeArrowheads="1"/>
          </p:cNvSpPr>
          <p:nvPr/>
        </p:nvSpPr>
        <p:spPr bwMode="auto">
          <a:xfrm>
            <a:off x="5470525" y="5014913"/>
            <a:ext cx="1354138" cy="336550"/>
          </a:xfrm>
          <a:prstGeom prst="rect">
            <a:avLst/>
          </a:prstGeom>
          <a:noFill/>
          <a:ln w="9525">
            <a:noFill/>
            <a:miter lim="800000"/>
            <a:headEnd/>
            <a:tailEnd/>
          </a:ln>
        </p:spPr>
        <p:txBody>
          <a:bodyPr wrap="none">
            <a:spAutoFit/>
          </a:bodyPr>
          <a:lstStyle/>
          <a:p>
            <a:r>
              <a:rPr lang="en-US" sz="1600" b="1"/>
              <a:t>The Minority</a:t>
            </a: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ChangeArrowheads="1"/>
          </p:cNvSpPr>
          <p:nvPr/>
        </p:nvSpPr>
        <p:spPr bwMode="auto">
          <a:xfrm>
            <a:off x="609600" y="1295400"/>
            <a:ext cx="7848600" cy="4524315"/>
          </a:xfrm>
          <a:prstGeom prst="rect">
            <a:avLst/>
          </a:prstGeom>
          <a:noFill/>
          <a:ln w="9525">
            <a:noFill/>
            <a:miter lim="800000"/>
            <a:headEnd/>
            <a:tailEnd/>
          </a:ln>
        </p:spPr>
        <p:txBody>
          <a:bodyPr>
            <a:spAutoFit/>
          </a:bodyPr>
          <a:lstStyle/>
          <a:p>
            <a:r>
              <a:rPr lang="en-US" sz="2400" dirty="0" smtClean="0">
                <a:latin typeface="Arial" pitchFamily="34" charset="0"/>
              </a:rPr>
              <a:t>Facts</a:t>
            </a:r>
            <a:r>
              <a:rPr lang="en-US" sz="2400" dirty="0">
                <a:latin typeface="Arial" pitchFamily="34" charset="0"/>
              </a:rPr>
              <a:t>: At a school assembly of approximately 600 high school students, Matthew Fraser made a speech nominating a fellow student for elective office. In his speech, Fraser used what some observers believed was a graphic sexual metaphor to promote the candidacy of his friend. As part of its disciplinary code, Bethel High School enforced a rule prohibiting conduct which "substantially interferes with the educational process . . . including the use of obscene, profane language or gestures." Fraser was suspended from school for two days.</a:t>
            </a:r>
            <a:endParaRPr lang="en-US" sz="2400" dirty="0">
              <a:cs typeface="Times New Roman" pitchFamily="18" charset="0"/>
            </a:endParaRPr>
          </a:p>
          <a:p>
            <a:pPr eaLnBrk="0" hangingPunct="0"/>
            <a:endParaRPr lang="en-US" sz="2400" dirty="0"/>
          </a:p>
        </p:txBody>
      </p:sp>
      <p:sp>
        <p:nvSpPr>
          <p:cNvPr id="2" name="TextBox 1"/>
          <p:cNvSpPr txBox="1"/>
          <p:nvPr/>
        </p:nvSpPr>
        <p:spPr>
          <a:xfrm>
            <a:off x="457200" y="304800"/>
            <a:ext cx="7924800" cy="707886"/>
          </a:xfrm>
          <a:prstGeom prst="rect">
            <a:avLst/>
          </a:prstGeom>
          <a:noFill/>
        </p:spPr>
        <p:txBody>
          <a:bodyPr wrap="square" rtlCol="0">
            <a:spAutoFit/>
          </a:bodyPr>
          <a:lstStyle/>
          <a:p>
            <a:r>
              <a:rPr lang="en-US" dirty="0"/>
              <a:t>Bethel School District v. </a:t>
            </a:r>
            <a:r>
              <a:rPr lang="en-US" dirty="0" smtClean="0"/>
              <a:t>Fraser 1986</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1666"/>
                                        </p:tgtEl>
                                        <p:attrNameLst>
                                          <p:attrName>style.visibility</p:attrName>
                                        </p:attrNameLst>
                                      </p:cBhvr>
                                      <p:to>
                                        <p:strVal val="visible"/>
                                      </p:to>
                                    </p:set>
                                    <p:anim calcmode="lin" valueType="num">
                                      <p:cBhvr additive="base">
                                        <p:cTn id="7" dur="500" fill="hold"/>
                                        <p:tgtEl>
                                          <p:spTgt spid="241666"/>
                                        </p:tgtEl>
                                        <p:attrNameLst>
                                          <p:attrName>ppt_x</p:attrName>
                                        </p:attrNameLst>
                                      </p:cBhvr>
                                      <p:tavLst>
                                        <p:tav tm="0">
                                          <p:val>
                                            <p:strVal val="0-#ppt_w/2"/>
                                          </p:val>
                                        </p:tav>
                                        <p:tav tm="100000">
                                          <p:val>
                                            <p:strVal val="#ppt_x"/>
                                          </p:val>
                                        </p:tav>
                                      </p:tavLst>
                                    </p:anim>
                                    <p:anim calcmode="lin" valueType="num">
                                      <p:cBhvr additive="base">
                                        <p:cTn id="8" dur="500" fill="hold"/>
                                        <p:tgtEl>
                                          <p:spTgt spid="2416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ChangeArrowheads="1"/>
          </p:cNvSpPr>
          <p:nvPr/>
        </p:nvSpPr>
        <p:spPr bwMode="auto">
          <a:xfrm>
            <a:off x="1524000" y="0"/>
            <a:ext cx="4884738" cy="701675"/>
          </a:xfrm>
          <a:prstGeom prst="rect">
            <a:avLst/>
          </a:prstGeom>
          <a:noFill/>
          <a:ln w="9525">
            <a:noFill/>
            <a:miter lim="800000"/>
            <a:headEnd/>
            <a:tailEnd/>
          </a:ln>
        </p:spPr>
        <p:txBody>
          <a:bodyPr wrap="none">
            <a:spAutoFit/>
          </a:bodyPr>
          <a:lstStyle/>
          <a:p>
            <a:r>
              <a:rPr lang="en-US">
                <a:solidFill>
                  <a:schemeClr val="tx2"/>
                </a:solidFill>
              </a:rPr>
              <a:t>Matthew’s speech . . . .</a:t>
            </a:r>
          </a:p>
        </p:txBody>
      </p:sp>
      <p:sp>
        <p:nvSpPr>
          <p:cNvPr id="58371" name="Rectangle 1027"/>
          <p:cNvSpPr>
            <a:spLocks noChangeArrowheads="1"/>
          </p:cNvSpPr>
          <p:nvPr/>
        </p:nvSpPr>
        <p:spPr bwMode="auto">
          <a:xfrm>
            <a:off x="381000" y="1044575"/>
            <a:ext cx="8382000" cy="5813425"/>
          </a:xfrm>
          <a:prstGeom prst="rect">
            <a:avLst/>
          </a:prstGeom>
          <a:noFill/>
          <a:ln w="9525">
            <a:noFill/>
            <a:miter lim="800000"/>
            <a:headEnd/>
            <a:tailEnd/>
          </a:ln>
        </p:spPr>
        <p:txBody>
          <a:bodyPr>
            <a:spAutoFit/>
          </a:bodyPr>
          <a:lstStyle/>
          <a:p>
            <a:r>
              <a:rPr lang="en-US" sz="2400" b="1" i="1"/>
              <a:t>Matthew Fraser gave the following speech at a high school assembly in support of a candidate for student</a:t>
            </a:r>
            <a:r>
              <a:rPr lang="en-US" sz="2400"/>
              <a:t> g</a:t>
            </a:r>
            <a:r>
              <a:rPr lang="en-US" sz="2400" b="1" i="1"/>
              <a:t>overnment office:</a:t>
            </a:r>
            <a:r>
              <a:rPr lang="en-US" sz="2000"/>
              <a:t> </a:t>
            </a:r>
            <a:br>
              <a:rPr lang="en-US" sz="2000"/>
            </a:br>
            <a:r>
              <a:rPr lang="en-US" sz="2000"/>
              <a:t>          </a:t>
            </a:r>
            <a:r>
              <a:rPr lang="en-US" sz="2000" b="1"/>
              <a:t>"</a:t>
            </a:r>
            <a:r>
              <a:rPr lang="en-US" sz="2400" b="1"/>
              <a:t>I know a man who is firm -- he's firm in his pants, he's firm in his shirt, his character is firm -- but</a:t>
            </a:r>
            <a:r>
              <a:rPr lang="en-US" sz="2400"/>
              <a:t> </a:t>
            </a:r>
            <a:r>
              <a:rPr lang="en-US" sz="2400" b="1"/>
              <a:t>most . . . of all, his belief in you, the students of Bethel, is firm.</a:t>
            </a:r>
            <a:r>
              <a:rPr lang="en-US" sz="2400"/>
              <a:t> </a:t>
            </a:r>
          </a:p>
          <a:p>
            <a:r>
              <a:rPr lang="en-US" sz="2400" b="1"/>
              <a:t>        Jeff Kuhlman is a man who takes his point and pounds it in. If necessary, he'll take an issue and</a:t>
            </a:r>
            <a:r>
              <a:rPr lang="en-US" sz="2400"/>
              <a:t> </a:t>
            </a:r>
            <a:r>
              <a:rPr lang="en-US" sz="2400" b="1"/>
              <a:t>nail it to the wall. He doesn't attack things in spurts -- he drives hard, pushing and pushing untilfinally -- he succeeds.</a:t>
            </a:r>
            <a:r>
              <a:rPr lang="en-US" sz="2400"/>
              <a:t> </a:t>
            </a:r>
            <a:endParaRPr lang="en-US" sz="2400" b="1"/>
          </a:p>
          <a:p>
            <a:r>
              <a:rPr lang="en-US" sz="2400" b="1"/>
              <a:t>        Jeff is a man who will go to the very end -- even the climax, for each and every one of you.</a:t>
            </a:r>
            <a:r>
              <a:rPr lang="en-US" sz="2400"/>
              <a:t> </a:t>
            </a:r>
            <a:endParaRPr lang="en-US" sz="2400" b="1"/>
          </a:p>
          <a:p>
            <a:r>
              <a:rPr lang="en-US" sz="2400" b="1"/>
              <a:t>        So vote for Jeff for A. S. B. vice-president -- he'll never come between you and the best our</a:t>
            </a:r>
            <a:r>
              <a:rPr lang="en-US" sz="2400"/>
              <a:t> </a:t>
            </a:r>
            <a:r>
              <a:rPr lang="en-US" sz="2400" b="1"/>
              <a:t> high school can be."</a:t>
            </a:r>
            <a:r>
              <a:rPr lang="en-US" sz="2000"/>
              <a:t> </a:t>
            </a:r>
            <a:endParaRPr lang="en-US" sz="2000" b="1" i="1"/>
          </a:p>
          <a:p>
            <a:endParaRPr lang="en-US"/>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457200" y="1033463"/>
            <a:ext cx="8001000" cy="4789487"/>
          </a:xfrm>
          <a:prstGeom prst="rect">
            <a:avLst/>
          </a:prstGeom>
          <a:noFill/>
          <a:ln w="9525">
            <a:noFill/>
            <a:miter lim="800000"/>
            <a:headEnd/>
            <a:tailEnd/>
          </a:ln>
        </p:spPr>
        <p:txBody>
          <a:bodyPr anchor="ctr">
            <a:spAutoFit/>
          </a:bodyPr>
          <a:lstStyle/>
          <a:p>
            <a:r>
              <a:rPr lang="en-US" sz="2800"/>
              <a:t>Holding: The Court found that it was appropriate for the school to prohibit the use of vulgar and offensive language. Chief Justice Burger distinguished between </a:t>
            </a:r>
            <a:r>
              <a:rPr lang="en-US" sz="2800" b="1"/>
              <a:t>political speech</a:t>
            </a:r>
            <a:r>
              <a:rPr lang="en-US" sz="2800"/>
              <a:t> which the Court previously had protected in Tinker v. Des Moines Independent Community School District (1969) and the supposed sexual content of Fraser's message at the assembly. Burger concluded that the First Amendment did not prohibit schools from prohibiting vulgar and lewd speech since such discourse was inconsistent with the "fundamental values of public school education."</a:t>
            </a: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5" descr="(Photograph)"/>
          <p:cNvPicPr>
            <a:picLocks noChangeAspect="1" noChangeArrowheads="1"/>
          </p:cNvPicPr>
          <p:nvPr/>
        </p:nvPicPr>
        <p:blipFill>
          <a:blip r:embed="rId4" cstate="print"/>
          <a:srcRect/>
          <a:stretch>
            <a:fillRect/>
          </a:stretch>
        </p:blipFill>
        <p:spPr bwMode="auto">
          <a:xfrm>
            <a:off x="381000" y="304800"/>
            <a:ext cx="3429000" cy="2727325"/>
          </a:xfrm>
          <a:prstGeom prst="rect">
            <a:avLst/>
          </a:prstGeom>
          <a:noFill/>
          <a:ln w="9525">
            <a:noFill/>
            <a:miter lim="800000"/>
            <a:headEnd/>
            <a:tailEnd/>
          </a:ln>
        </p:spPr>
      </p:pic>
      <p:sp>
        <p:nvSpPr>
          <p:cNvPr id="66563" name="Rectangle 6"/>
          <p:cNvSpPr>
            <a:spLocks noChangeArrowheads="1"/>
          </p:cNvSpPr>
          <p:nvPr/>
        </p:nvSpPr>
        <p:spPr bwMode="auto">
          <a:xfrm>
            <a:off x="0" y="3108325"/>
            <a:ext cx="9144000" cy="3749675"/>
          </a:xfrm>
          <a:prstGeom prst="rect">
            <a:avLst/>
          </a:prstGeom>
          <a:noFill/>
          <a:ln w="9525">
            <a:noFill/>
            <a:miter lim="800000"/>
            <a:headEnd/>
            <a:tailEnd/>
          </a:ln>
        </p:spPr>
        <p:txBody>
          <a:bodyPr anchor="ctr">
            <a:spAutoFit/>
          </a:bodyPr>
          <a:lstStyle/>
          <a:p>
            <a:r>
              <a:rPr lang="en-US" sz="2000"/>
              <a:t>The first cases involves two white men, Richard Elliott and Jonathan O'Mara, who attempted to burn a makeshift cross on the lawn of their black neighbor in Virginia Beach. They were angry that the neighbor had earlier complained about their firing weapons in a backyard rifle range. The neighbor, James Jubilee, discovered the partially burned cross in his yard the next morning and called police. Later, he and his family moved to a different town. Mr. O'Mara pleaded guilty to attempted cross burning and was sentenced to 45 days in jail and fined $1,500. Mr. Elliot was convicted at trial and sentenced to 90 days in jail and fined $2,500.The second case involves Barry Elton Black, a Ku Klux Klan member, who conducted a cross burning during a KKK rally on private land in Carroll County. The cross was at least 25 feet tall and could be seen from neighboring homes and a nearby highway. Mr. Black admitted he was responsible for burning the cross and was convicted at trial. He was fined $2,500.</a:t>
            </a:r>
          </a:p>
        </p:txBody>
      </p:sp>
      <p:sp>
        <p:nvSpPr>
          <p:cNvPr id="66564" name="Rectangle 7"/>
          <p:cNvSpPr>
            <a:spLocks noChangeArrowheads="1"/>
          </p:cNvSpPr>
          <p:nvPr/>
        </p:nvSpPr>
        <p:spPr bwMode="auto">
          <a:xfrm>
            <a:off x="3962400" y="1951038"/>
            <a:ext cx="4267200" cy="1063625"/>
          </a:xfrm>
          <a:prstGeom prst="rect">
            <a:avLst/>
          </a:prstGeom>
          <a:noFill/>
          <a:ln w="9525">
            <a:noFill/>
            <a:miter lim="800000"/>
            <a:headEnd/>
            <a:tailEnd/>
          </a:ln>
        </p:spPr>
        <p:txBody>
          <a:bodyPr lIns="79350" tIns="0" rIns="0" bIns="0" anchor="ctr">
            <a:spAutoFit/>
          </a:bodyPr>
          <a:lstStyle/>
          <a:p>
            <a:pPr fontAlgn="t"/>
            <a:r>
              <a:rPr lang="en-US" sz="1400" b="1"/>
              <a:t>HAPPIER TIMES:</a:t>
            </a:r>
            <a:r>
              <a:rPr lang="en-US" sz="1400"/>
              <a:t> The Jubilees, shown here in a family photo, found a partially burned cross in front of their Virginia Beach home in 1998</a:t>
            </a:r>
          </a:p>
          <a:p>
            <a:pPr fontAlgn="t"/>
            <a:r>
              <a:rPr lang="en-US" sz="1400"/>
              <a:t>.</a:t>
            </a:r>
          </a:p>
          <a:p>
            <a:pPr fontAlgn="t"/>
            <a:r>
              <a:rPr lang="en-US" sz="1400"/>
              <a:t> </a:t>
            </a:r>
          </a:p>
        </p:txBody>
      </p:sp>
      <p:sp>
        <p:nvSpPr>
          <p:cNvPr id="66565" name="Rectangle 8"/>
          <p:cNvSpPr>
            <a:spLocks noChangeArrowheads="1"/>
          </p:cNvSpPr>
          <p:nvPr/>
        </p:nvSpPr>
        <p:spPr bwMode="auto">
          <a:xfrm>
            <a:off x="3886200" y="381000"/>
            <a:ext cx="4878388" cy="1311275"/>
          </a:xfrm>
          <a:prstGeom prst="rect">
            <a:avLst/>
          </a:prstGeom>
          <a:noFill/>
          <a:ln w="9525">
            <a:noFill/>
            <a:miter lim="800000"/>
            <a:headEnd/>
            <a:tailEnd/>
          </a:ln>
        </p:spPr>
        <p:txBody>
          <a:bodyPr anchor="ctr">
            <a:spAutoFit/>
          </a:bodyPr>
          <a:lstStyle/>
          <a:p>
            <a:r>
              <a:rPr lang="en-US"/>
              <a:t>Is cross burning a form of free speech? </a:t>
            </a: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ChangeArrowheads="1"/>
          </p:cNvSpPr>
          <p:nvPr/>
        </p:nvSpPr>
        <p:spPr bwMode="auto">
          <a:xfrm>
            <a:off x="0" y="920621"/>
            <a:ext cx="9144000" cy="5016758"/>
          </a:xfrm>
          <a:prstGeom prst="rect">
            <a:avLst/>
          </a:prstGeom>
          <a:noFill/>
          <a:ln w="9525">
            <a:noFill/>
            <a:miter lim="800000"/>
            <a:headEnd/>
            <a:tailEnd/>
          </a:ln>
        </p:spPr>
        <p:txBody>
          <a:bodyPr anchor="ctr">
            <a:spAutoFit/>
          </a:bodyPr>
          <a:lstStyle/>
          <a:p>
            <a:r>
              <a:rPr lang="en-US" sz="2000" b="1" dirty="0"/>
              <a:t>Question</a:t>
            </a:r>
            <a:endParaRPr lang="en-US" sz="2000" dirty="0"/>
          </a:p>
          <a:p>
            <a:r>
              <a:rPr lang="en-US" sz="2000" dirty="0"/>
              <a:t>Does the Commonwealth of Virginia's cross-burning statute, which prohibits the burning of a cross with the intent of intimidating any person or group of persons, violate the First Amendment?</a:t>
            </a:r>
          </a:p>
          <a:p>
            <a:r>
              <a:rPr lang="en-US" sz="2000" b="1" dirty="0"/>
              <a:t>Conclusion</a:t>
            </a:r>
            <a:endParaRPr lang="en-US" sz="2000" dirty="0"/>
          </a:p>
          <a:p>
            <a:r>
              <a:rPr lang="en-US" sz="2000" dirty="0"/>
              <a:t>Yes, but in a plurality opinion delivered by Justice Sandra Day O'Connor, the Court held that while a State, consistent with the First Amendment, may ban cross burning carried out with the intent to intimidate, in which four other justices joined, the provision in the Virginia statute treating </a:t>
            </a:r>
            <a:r>
              <a:rPr lang="en-US" sz="2000" i="1" dirty="0"/>
              <a:t>any cross burning as prima facie evidence</a:t>
            </a:r>
            <a:r>
              <a:rPr lang="en-US" sz="2000" dirty="0"/>
              <a:t> of intent to intimidate renders the statute unconstitutional in its current form, in which three other justices joined. </a:t>
            </a:r>
          </a:p>
          <a:p>
            <a:endParaRPr lang="en-US" sz="2000" dirty="0"/>
          </a:p>
          <a:p>
            <a:r>
              <a:rPr lang="en-US" sz="2000" dirty="0"/>
              <a:t>Justice David H. Souter, joined by Justices Anthony M. Kennedy and Ruth Bader Ginsburg, concluded that the Virginia statute is unconstitutional and therefore concurred in the Court's judgment insofar as it affirmed the invalidation of Black's conviction. Justice Clarence Thomas dissented.</a:t>
            </a:r>
          </a:p>
        </p:txBody>
      </p:sp>
      <p:sp>
        <p:nvSpPr>
          <p:cNvPr id="2" name="TextBox 1"/>
          <p:cNvSpPr txBox="1"/>
          <p:nvPr/>
        </p:nvSpPr>
        <p:spPr>
          <a:xfrm>
            <a:off x="1028700" y="48134"/>
            <a:ext cx="7086600" cy="707886"/>
          </a:xfrm>
          <a:prstGeom prst="rect">
            <a:avLst/>
          </a:prstGeom>
          <a:noFill/>
        </p:spPr>
        <p:txBody>
          <a:bodyPr wrap="square" rtlCol="0">
            <a:spAutoFit/>
          </a:bodyPr>
          <a:lstStyle/>
          <a:p>
            <a:r>
              <a:rPr lang="en-US" dirty="0" smtClean="0"/>
              <a:t>Virginia v Black- 2003 </a:t>
            </a:r>
            <a:endParaRPr lang="en-US" dirty="0"/>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ChangeArrowheads="1"/>
          </p:cNvSpPr>
          <p:nvPr/>
        </p:nvSpPr>
        <p:spPr bwMode="auto">
          <a:xfrm>
            <a:off x="182562" y="1600200"/>
            <a:ext cx="4724400" cy="3231654"/>
          </a:xfrm>
          <a:prstGeom prst="rect">
            <a:avLst/>
          </a:prstGeom>
          <a:noFill/>
          <a:ln w="9525">
            <a:noFill/>
            <a:miter lim="800000"/>
            <a:headEnd/>
            <a:tailEnd/>
          </a:ln>
        </p:spPr>
        <p:txBody>
          <a:bodyPr wrap="square">
            <a:spAutoFit/>
          </a:bodyPr>
          <a:lstStyle/>
          <a:p>
            <a:r>
              <a:rPr lang="en-US" sz="1800" b="1" dirty="0">
                <a:solidFill>
                  <a:srgbClr val="000000"/>
                </a:solidFill>
                <a:latin typeface="Arial" pitchFamily="34" charset="0"/>
              </a:rPr>
              <a:t>Facts</a:t>
            </a:r>
            <a:r>
              <a:rPr lang="en-US" sz="1800" dirty="0">
                <a:solidFill>
                  <a:srgbClr val="000000"/>
                </a:solidFill>
                <a:latin typeface="Arial" pitchFamily="34" charset="0"/>
              </a:rPr>
              <a:t>: </a:t>
            </a:r>
            <a:r>
              <a:rPr lang="en-US" sz="1800" dirty="0">
                <a:latin typeface="Arial" pitchFamily="34" charset="0"/>
              </a:rPr>
              <a:t>In 1984, in front of the Dallas City Hall, Gregory Lee Johnson burned an American flag as a means of protest against Reagan administration policies. Johnson was tried and convicted under a Texas law outlawing flag desecration. He was sentenced to one year in jail and assessed a $2,000 fine. After the Texas Court of Criminal Appeals reversed the conviction, the case went to the Supreme Court.</a:t>
            </a:r>
            <a:endParaRPr lang="en-US" sz="1800" dirty="0">
              <a:cs typeface="Times New Roman" pitchFamily="18" charset="0"/>
            </a:endParaRPr>
          </a:p>
          <a:p>
            <a:pPr eaLnBrk="0" hangingPunct="0"/>
            <a:r>
              <a:rPr lang="en-US" sz="2400" dirty="0">
                <a:hlinkClick r:id="rId3" tooltip="Gregory Johnson outside the 1984 Republican National Convention"/>
              </a:rPr>
              <a:t> </a:t>
            </a:r>
            <a:endParaRPr lang="en-US" sz="2400" dirty="0"/>
          </a:p>
        </p:txBody>
      </p:sp>
      <p:sp>
        <p:nvSpPr>
          <p:cNvPr id="262147" name="Text Box 3"/>
          <p:cNvSpPr txBox="1">
            <a:spLocks noChangeArrowheads="1"/>
          </p:cNvSpPr>
          <p:nvPr/>
        </p:nvSpPr>
        <p:spPr bwMode="auto">
          <a:xfrm>
            <a:off x="2971800" y="5105400"/>
            <a:ext cx="3530600" cy="457200"/>
          </a:xfrm>
          <a:prstGeom prst="rect">
            <a:avLst/>
          </a:prstGeom>
          <a:noFill/>
          <a:ln w="9525">
            <a:noFill/>
            <a:miter lim="800000"/>
            <a:headEnd/>
            <a:tailEnd/>
          </a:ln>
        </p:spPr>
        <p:txBody>
          <a:bodyPr>
            <a:spAutoFit/>
          </a:bodyPr>
          <a:lstStyle/>
          <a:p>
            <a:r>
              <a:rPr lang="en-US" sz="2400">
                <a:latin typeface="Arial" pitchFamily="34" charset="0"/>
              </a:rPr>
              <a:t>Issue presented?</a:t>
            </a:r>
          </a:p>
        </p:txBody>
      </p:sp>
      <p:sp>
        <p:nvSpPr>
          <p:cNvPr id="262148" name="Text Box 4"/>
          <p:cNvSpPr txBox="1">
            <a:spLocks noChangeArrowheads="1"/>
          </p:cNvSpPr>
          <p:nvPr/>
        </p:nvSpPr>
        <p:spPr bwMode="auto">
          <a:xfrm>
            <a:off x="898525" y="5562600"/>
            <a:ext cx="8016875" cy="976313"/>
          </a:xfrm>
          <a:prstGeom prst="rect">
            <a:avLst/>
          </a:prstGeom>
          <a:noFill/>
          <a:ln w="9525">
            <a:noFill/>
            <a:miter lim="800000"/>
            <a:headEnd/>
            <a:tailEnd/>
          </a:ln>
        </p:spPr>
        <p:txBody>
          <a:bodyPr>
            <a:spAutoFit/>
          </a:bodyPr>
          <a:lstStyle/>
          <a:p>
            <a:r>
              <a:rPr lang="en-US" sz="1800">
                <a:latin typeface="Arial" pitchFamily="34" charset="0"/>
              </a:rPr>
              <a:t>Is symbolic speech protected? Is this political speech and so deserving of extra protection?</a:t>
            </a:r>
            <a:r>
              <a:rPr lang="en-US">
                <a:latin typeface="Arial" pitchFamily="34" charset="0"/>
              </a:rPr>
              <a:t> </a:t>
            </a:r>
          </a:p>
        </p:txBody>
      </p:sp>
      <p:pic>
        <p:nvPicPr>
          <p:cNvPr id="262149" name="Picture 5" descr="Gregory Johnson outside the 1984 Republican National Convention">
            <a:hlinkClick r:id="rId3" tooltip="Gregory Johnson outside the 1984 Republican National Convention"/>
          </p:cNvPr>
          <p:cNvPicPr>
            <a:picLocks noChangeAspect="1" noChangeArrowheads="1"/>
          </p:cNvPicPr>
          <p:nvPr/>
        </p:nvPicPr>
        <p:blipFill>
          <a:blip r:embed="rId4" cstate="print"/>
          <a:srcRect/>
          <a:stretch>
            <a:fillRect/>
          </a:stretch>
        </p:blipFill>
        <p:spPr bwMode="auto">
          <a:xfrm>
            <a:off x="5105400" y="609600"/>
            <a:ext cx="4038600" cy="2179638"/>
          </a:xfrm>
          <a:prstGeom prst="rect">
            <a:avLst/>
          </a:prstGeom>
          <a:noFill/>
          <a:ln w="9525">
            <a:noFill/>
            <a:miter lim="800000"/>
            <a:headEnd/>
            <a:tailEnd/>
          </a:ln>
        </p:spPr>
      </p:pic>
      <p:sp>
        <p:nvSpPr>
          <p:cNvPr id="262150" name="Rectangle 6"/>
          <p:cNvSpPr>
            <a:spLocks noChangeArrowheads="1"/>
          </p:cNvSpPr>
          <p:nvPr/>
        </p:nvSpPr>
        <p:spPr bwMode="auto">
          <a:xfrm>
            <a:off x="5334000" y="3124200"/>
            <a:ext cx="3810000" cy="517525"/>
          </a:xfrm>
          <a:prstGeom prst="rect">
            <a:avLst/>
          </a:prstGeom>
          <a:noFill/>
          <a:ln w="9525">
            <a:noFill/>
            <a:miter lim="800000"/>
            <a:headEnd/>
            <a:tailEnd/>
          </a:ln>
        </p:spPr>
        <p:txBody>
          <a:bodyPr>
            <a:spAutoFit/>
          </a:bodyPr>
          <a:lstStyle/>
          <a:p>
            <a:r>
              <a:rPr lang="en-US" sz="1400"/>
              <a:t>Gregory Johnson outside the 1984 Republican National Convention</a:t>
            </a:r>
          </a:p>
        </p:txBody>
      </p:sp>
      <p:sp>
        <p:nvSpPr>
          <p:cNvPr id="2" name="TextBox 1"/>
          <p:cNvSpPr txBox="1"/>
          <p:nvPr/>
        </p:nvSpPr>
        <p:spPr>
          <a:xfrm>
            <a:off x="182562" y="381000"/>
            <a:ext cx="4846638" cy="707886"/>
          </a:xfrm>
          <a:prstGeom prst="rect">
            <a:avLst/>
          </a:prstGeom>
          <a:noFill/>
        </p:spPr>
        <p:txBody>
          <a:bodyPr wrap="square" rtlCol="0">
            <a:spAutoFit/>
          </a:bodyPr>
          <a:lstStyle/>
          <a:p>
            <a:r>
              <a:rPr lang="en-US" dirty="0" smtClean="0"/>
              <a:t>Texas v Johnson 1989</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2146"/>
                                        </p:tgtEl>
                                        <p:attrNameLst>
                                          <p:attrName>style.visibility</p:attrName>
                                        </p:attrNameLst>
                                      </p:cBhvr>
                                      <p:to>
                                        <p:strVal val="visible"/>
                                      </p:to>
                                    </p:set>
                                    <p:anim calcmode="lin" valueType="num">
                                      <p:cBhvr additive="base">
                                        <p:cTn id="7" dur="500" fill="hold"/>
                                        <p:tgtEl>
                                          <p:spTgt spid="262146"/>
                                        </p:tgtEl>
                                        <p:attrNameLst>
                                          <p:attrName>ppt_x</p:attrName>
                                        </p:attrNameLst>
                                      </p:cBhvr>
                                      <p:tavLst>
                                        <p:tav tm="0">
                                          <p:val>
                                            <p:strVal val="0-#ppt_w/2"/>
                                          </p:val>
                                        </p:tav>
                                        <p:tav tm="100000">
                                          <p:val>
                                            <p:strVal val="#ppt_x"/>
                                          </p:val>
                                        </p:tav>
                                      </p:tavLst>
                                    </p:anim>
                                    <p:anim calcmode="lin" valueType="num">
                                      <p:cBhvr additive="base">
                                        <p:cTn id="8" dur="500" fill="hold"/>
                                        <p:tgtEl>
                                          <p:spTgt spid="2621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62149"/>
                                        </p:tgtEl>
                                        <p:attrNameLst>
                                          <p:attrName>style.visibility</p:attrName>
                                        </p:attrNameLst>
                                      </p:cBhvr>
                                      <p:to>
                                        <p:strVal val="visible"/>
                                      </p:to>
                                    </p:set>
                                    <p:anim calcmode="lin" valueType="num">
                                      <p:cBhvr additive="base">
                                        <p:cTn id="13" dur="500" fill="hold"/>
                                        <p:tgtEl>
                                          <p:spTgt spid="262149"/>
                                        </p:tgtEl>
                                        <p:attrNameLst>
                                          <p:attrName>ppt_x</p:attrName>
                                        </p:attrNameLst>
                                      </p:cBhvr>
                                      <p:tavLst>
                                        <p:tav tm="0">
                                          <p:val>
                                            <p:strVal val="0-#ppt_w/2"/>
                                          </p:val>
                                        </p:tav>
                                        <p:tav tm="100000">
                                          <p:val>
                                            <p:strVal val="#ppt_x"/>
                                          </p:val>
                                        </p:tav>
                                      </p:tavLst>
                                    </p:anim>
                                    <p:anim calcmode="lin" valueType="num">
                                      <p:cBhvr additive="base">
                                        <p:cTn id="14" dur="500" fill="hold"/>
                                        <p:tgtEl>
                                          <p:spTgt spid="2621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2150"/>
                                        </p:tgtEl>
                                        <p:attrNameLst>
                                          <p:attrName>style.visibility</p:attrName>
                                        </p:attrNameLst>
                                      </p:cBhvr>
                                      <p:to>
                                        <p:strVal val="visible"/>
                                      </p:to>
                                    </p:set>
                                    <p:anim calcmode="lin" valueType="num">
                                      <p:cBhvr additive="base">
                                        <p:cTn id="19" dur="500" fill="hold"/>
                                        <p:tgtEl>
                                          <p:spTgt spid="262150"/>
                                        </p:tgtEl>
                                        <p:attrNameLst>
                                          <p:attrName>ppt_x</p:attrName>
                                        </p:attrNameLst>
                                      </p:cBhvr>
                                      <p:tavLst>
                                        <p:tav tm="0">
                                          <p:val>
                                            <p:strVal val="0-#ppt_w/2"/>
                                          </p:val>
                                        </p:tav>
                                        <p:tav tm="100000">
                                          <p:val>
                                            <p:strVal val="#ppt_x"/>
                                          </p:val>
                                        </p:tav>
                                      </p:tavLst>
                                    </p:anim>
                                    <p:anim calcmode="lin" valueType="num">
                                      <p:cBhvr additive="base">
                                        <p:cTn id="20" dur="500" fill="hold"/>
                                        <p:tgtEl>
                                          <p:spTgt spid="2621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2147"/>
                                        </p:tgtEl>
                                        <p:attrNameLst>
                                          <p:attrName>style.visibility</p:attrName>
                                        </p:attrNameLst>
                                      </p:cBhvr>
                                      <p:to>
                                        <p:strVal val="visible"/>
                                      </p:to>
                                    </p:set>
                                    <p:anim calcmode="lin" valueType="num">
                                      <p:cBhvr additive="base">
                                        <p:cTn id="25" dur="500" fill="hold"/>
                                        <p:tgtEl>
                                          <p:spTgt spid="262147"/>
                                        </p:tgtEl>
                                        <p:attrNameLst>
                                          <p:attrName>ppt_x</p:attrName>
                                        </p:attrNameLst>
                                      </p:cBhvr>
                                      <p:tavLst>
                                        <p:tav tm="0">
                                          <p:val>
                                            <p:strVal val="0-#ppt_w/2"/>
                                          </p:val>
                                        </p:tav>
                                        <p:tav tm="100000">
                                          <p:val>
                                            <p:strVal val="#ppt_x"/>
                                          </p:val>
                                        </p:tav>
                                      </p:tavLst>
                                    </p:anim>
                                    <p:anim calcmode="lin" valueType="num">
                                      <p:cBhvr additive="base">
                                        <p:cTn id="26" dur="500" fill="hold"/>
                                        <p:tgtEl>
                                          <p:spTgt spid="26214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2148"/>
                                        </p:tgtEl>
                                        <p:attrNameLst>
                                          <p:attrName>style.visibility</p:attrName>
                                        </p:attrNameLst>
                                      </p:cBhvr>
                                      <p:to>
                                        <p:strVal val="visible"/>
                                      </p:to>
                                    </p:set>
                                    <p:anim calcmode="lin" valueType="num">
                                      <p:cBhvr additive="base">
                                        <p:cTn id="31" dur="500" fill="hold"/>
                                        <p:tgtEl>
                                          <p:spTgt spid="262148"/>
                                        </p:tgtEl>
                                        <p:attrNameLst>
                                          <p:attrName>ppt_x</p:attrName>
                                        </p:attrNameLst>
                                      </p:cBhvr>
                                      <p:tavLst>
                                        <p:tav tm="0">
                                          <p:val>
                                            <p:strVal val="0-#ppt_w/2"/>
                                          </p:val>
                                        </p:tav>
                                        <p:tav tm="100000">
                                          <p:val>
                                            <p:strVal val="#ppt_x"/>
                                          </p:val>
                                        </p:tav>
                                      </p:tavLst>
                                    </p:anim>
                                    <p:anim calcmode="lin" valueType="num">
                                      <p:cBhvr additive="base">
                                        <p:cTn id="32" dur="500" fill="hold"/>
                                        <p:tgtEl>
                                          <p:spTgt spid="262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6" grpId="0" autoUpdateAnimBg="0"/>
      <p:bldP spid="262147" grpId="0" autoUpdateAnimBg="0"/>
      <p:bldP spid="262148" grpId="0" autoUpdateAnimBg="0"/>
      <p:bldP spid="262150"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381000" y="990600"/>
            <a:ext cx="8229600" cy="5137150"/>
          </a:xfrm>
          <a:prstGeom prst="rect">
            <a:avLst/>
          </a:prstGeom>
          <a:noFill/>
          <a:ln w="9525">
            <a:noFill/>
            <a:miter lim="800000"/>
            <a:headEnd/>
            <a:tailEnd/>
          </a:ln>
        </p:spPr>
        <p:txBody>
          <a:bodyPr lIns="0" tIns="12696" rIns="0" bIns="12696">
            <a:spAutoFit/>
          </a:bodyPr>
          <a:lstStyle/>
          <a:p>
            <a:pPr eaLnBrk="0" hangingPunct="0"/>
            <a:r>
              <a:rPr lang="en-US" altLang="ja-JP" sz="2400">
                <a:latin typeface="Arial" pitchFamily="34" charset="0"/>
                <a:ea typeface="MS PGothic" pitchFamily="34" charset="-128"/>
              </a:rPr>
              <a:t>Holding: In a 5-to-4 decision, the Court held that Johnson's burning of a flag was protected expression under the First Amendment. The Court found that Johnson's actions fell into the category of expressive conduct and had a distinctively political nature. The fact that an audience takes offense to certain ideas or expression, the Court found, does not justify prohibitions of speech. The Court also held that state officials did not have the authority to designate symbols to be used to communicate only limited sets of messages, noting that "[i]f there is a bedrock principle underlying the First Amendment, it is that the Government may not prohibit the expression of an idea simply because society finds the idea itself offensive or disagreeable."</a:t>
            </a:r>
            <a:endParaRPr lang="en-US" altLang="ja-JP" sz="2400">
              <a:ea typeface="MS PGothic" pitchFamily="34" charset="-128"/>
            </a:endParaRPr>
          </a:p>
          <a:p>
            <a:pPr eaLnBrk="0" hangingPunct="0"/>
            <a:endParaRPr lang="en-US" altLang="ja-JP" sz="2400">
              <a:ea typeface="MS PGothic" pitchFamily="34" charset="-128"/>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9730"/>
                                        </p:tgtEl>
                                        <p:attrNameLst>
                                          <p:attrName>style.visibility</p:attrName>
                                        </p:attrNameLst>
                                      </p:cBhvr>
                                      <p:to>
                                        <p:strVal val="visible"/>
                                      </p:to>
                                    </p:set>
                                    <p:anim calcmode="lin" valueType="num">
                                      <p:cBhvr additive="base">
                                        <p:cTn id="7" dur="500" fill="hold"/>
                                        <p:tgtEl>
                                          <p:spTgt spid="329730"/>
                                        </p:tgtEl>
                                        <p:attrNameLst>
                                          <p:attrName>ppt_x</p:attrName>
                                        </p:attrNameLst>
                                      </p:cBhvr>
                                      <p:tavLst>
                                        <p:tav tm="0">
                                          <p:val>
                                            <p:strVal val="0-#ppt_w/2"/>
                                          </p:val>
                                        </p:tav>
                                        <p:tav tm="100000">
                                          <p:val>
                                            <p:strVal val="#ppt_x"/>
                                          </p:val>
                                        </p:tav>
                                      </p:tavLst>
                                    </p:anim>
                                    <p:anim calcmode="lin" valueType="num">
                                      <p:cBhvr additive="base">
                                        <p:cTn id="8" dur="500" fill="hold"/>
                                        <p:tgtEl>
                                          <p:spTgt spid="3297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609600"/>
            <a:ext cx="8778875" cy="4401205"/>
          </a:xfrm>
          <a:prstGeom prst="rect">
            <a:avLst/>
          </a:prstGeom>
          <a:noFill/>
          <a:ln w="9525">
            <a:noFill/>
            <a:miter lim="800000"/>
            <a:headEnd/>
            <a:tailEnd/>
          </a:ln>
        </p:spPr>
        <p:txBody>
          <a:bodyPr>
            <a:spAutoFit/>
          </a:bodyPr>
          <a:lstStyle/>
          <a:p>
            <a:r>
              <a:rPr lang="en-US" dirty="0"/>
              <a:t>Remember. . . The original Constitution has several civ liberties protections . . . The framers thought they were done. . . Since after all, all state const. protected citizens from gov’t with their own civ libs protections.</a:t>
            </a:r>
          </a:p>
          <a:p>
            <a:endParaRPr lang="en-US" dirty="0"/>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z="4000" smtClean="0"/>
              <a:t>Free Speech and Campaign Finance</a:t>
            </a:r>
          </a:p>
        </p:txBody>
      </p:sp>
      <p:sp>
        <p:nvSpPr>
          <p:cNvPr id="77827" name="Rectangle 3"/>
          <p:cNvSpPr>
            <a:spLocks noGrp="1" noChangeArrowheads="1"/>
          </p:cNvSpPr>
          <p:nvPr>
            <p:ph idx="1"/>
          </p:nvPr>
        </p:nvSpPr>
        <p:spPr/>
        <p:txBody>
          <a:bodyPr/>
          <a:lstStyle/>
          <a:p>
            <a:pPr marL="609600" indent="-609600" eaLnBrk="1" hangingPunct="1">
              <a:buFontTx/>
              <a:buNone/>
            </a:pPr>
            <a:r>
              <a:rPr lang="en-US" smtClean="0"/>
              <a:t>Issues: </a:t>
            </a:r>
          </a:p>
          <a:p>
            <a:pPr marL="609600" indent="-609600" eaLnBrk="1" hangingPunct="1"/>
            <a:r>
              <a:rPr lang="en-US" smtClean="0"/>
              <a:t>is spending money on campaigns, speech? </a:t>
            </a:r>
          </a:p>
          <a:p>
            <a:pPr marL="609600" indent="-609600" eaLnBrk="1" hangingPunct="1"/>
            <a:r>
              <a:rPr lang="en-US" smtClean="0"/>
              <a:t>equality versus free speech  (leveling the playing field for the less rich)</a:t>
            </a:r>
          </a:p>
          <a:p>
            <a:pPr marL="609600" indent="-609600" eaLnBrk="1" hangingPunct="1"/>
            <a:r>
              <a:rPr lang="en-US" smtClean="0"/>
              <a:t>Does  appearance of corruption in our system justify limits </a:t>
            </a:r>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304800" y="609600"/>
            <a:ext cx="8839200" cy="3081338"/>
          </a:xfrm>
          <a:prstGeom prst="rect">
            <a:avLst/>
          </a:prstGeom>
          <a:noFill/>
          <a:ln w="9525">
            <a:noFill/>
            <a:miter lim="800000"/>
            <a:headEnd/>
            <a:tailEnd/>
          </a:ln>
        </p:spPr>
        <p:txBody>
          <a:bodyPr>
            <a:spAutoFit/>
          </a:bodyPr>
          <a:lstStyle/>
          <a:p>
            <a:r>
              <a:rPr lang="en-US" sz="2800"/>
              <a:t>In 1974, Congress decided that it needed to limit the influence of money in elections and passed </a:t>
            </a:r>
            <a:r>
              <a:rPr lang="en-US" sz="2800">
                <a:solidFill>
                  <a:srgbClr val="FF0000"/>
                </a:solidFill>
              </a:rPr>
              <a:t>FECA  </a:t>
            </a:r>
            <a:r>
              <a:rPr lang="en-US" sz="2800"/>
              <a:t>(Federal Elections Campaign Act), which:</a:t>
            </a:r>
          </a:p>
          <a:p>
            <a:pPr>
              <a:buFontTx/>
              <a:buChar char="•"/>
            </a:pPr>
            <a:r>
              <a:rPr lang="en-US" sz="2800"/>
              <a:t>  Limited the amount and individual could spend on his own campaign</a:t>
            </a:r>
          </a:p>
          <a:p>
            <a:pPr>
              <a:buFontTx/>
              <a:buChar char="•"/>
            </a:pPr>
            <a:r>
              <a:rPr lang="en-US" sz="2800"/>
              <a:t>And limited the amount individuals and PACs and parties could donate (to someone else’s campaign) </a:t>
            </a:r>
            <a:endParaRPr lang="en-US"/>
          </a:p>
        </p:txBody>
      </p:sp>
      <p:sp>
        <p:nvSpPr>
          <p:cNvPr id="78851" name="Text Box 3"/>
          <p:cNvSpPr txBox="1">
            <a:spLocks noChangeArrowheads="1"/>
          </p:cNvSpPr>
          <p:nvPr/>
        </p:nvSpPr>
        <p:spPr bwMode="auto">
          <a:xfrm>
            <a:off x="0" y="4038600"/>
            <a:ext cx="9067800" cy="701675"/>
          </a:xfrm>
          <a:prstGeom prst="rect">
            <a:avLst/>
          </a:prstGeom>
          <a:noFill/>
          <a:ln w="9525">
            <a:noFill/>
            <a:miter lim="800000"/>
            <a:headEnd/>
            <a:tailEnd/>
          </a:ln>
        </p:spPr>
        <p:txBody>
          <a:bodyPr>
            <a:spAutoFit/>
          </a:bodyPr>
          <a:lstStyle/>
          <a:p>
            <a:r>
              <a:rPr lang="en-US" sz="2800"/>
              <a:t>Then </a:t>
            </a:r>
            <a:r>
              <a:rPr lang="en-US" sz="2800" i="1"/>
              <a:t>Buckley vs Valheo</a:t>
            </a:r>
            <a:r>
              <a:rPr lang="en-US" sz="2800"/>
              <a:t> came around and the Supremes said:</a:t>
            </a:r>
            <a:r>
              <a:rPr lang="en-US"/>
              <a:t> </a:t>
            </a:r>
          </a:p>
        </p:txBody>
      </p:sp>
      <p:sp>
        <p:nvSpPr>
          <p:cNvPr id="78852" name="Text Box 4"/>
          <p:cNvSpPr txBox="1">
            <a:spLocks noChangeArrowheads="1"/>
          </p:cNvSpPr>
          <p:nvPr/>
        </p:nvSpPr>
        <p:spPr bwMode="auto">
          <a:xfrm>
            <a:off x="517525" y="5334000"/>
            <a:ext cx="8626475" cy="946150"/>
          </a:xfrm>
          <a:prstGeom prst="rect">
            <a:avLst/>
          </a:prstGeom>
          <a:noFill/>
          <a:ln w="9525">
            <a:noFill/>
            <a:miter lim="800000"/>
            <a:headEnd/>
            <a:tailEnd/>
          </a:ln>
        </p:spPr>
        <p:txBody>
          <a:bodyPr>
            <a:spAutoFit/>
          </a:bodyPr>
          <a:lstStyle/>
          <a:p>
            <a:r>
              <a:rPr lang="en-US" sz="2800"/>
              <a:t>There is a </a:t>
            </a:r>
            <a:r>
              <a:rPr lang="en-US" sz="2800" u="sng"/>
              <a:t>compelling state</a:t>
            </a:r>
            <a:r>
              <a:rPr lang="en-US" sz="2800"/>
              <a:t> interest to limit donations, but </a:t>
            </a:r>
            <a:r>
              <a:rPr lang="en-US" sz="2800" b="1"/>
              <a:t>not</a:t>
            </a:r>
            <a:r>
              <a:rPr lang="en-US" sz="2800"/>
              <a:t> the amount you spend yourself </a:t>
            </a:r>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0" y="533400"/>
            <a:ext cx="9144000" cy="5578475"/>
          </a:xfrm>
          <a:prstGeom prst="rect">
            <a:avLst/>
          </a:prstGeom>
          <a:solidFill>
            <a:srgbClr val="EEEEDD"/>
          </a:solidFill>
          <a:ln w="9525">
            <a:noFill/>
            <a:miter lim="800000"/>
            <a:headEnd/>
            <a:tailEnd/>
          </a:ln>
        </p:spPr>
        <p:txBody>
          <a:bodyPr>
            <a:spAutoFit/>
          </a:bodyPr>
          <a:lstStyle/>
          <a:p>
            <a:r>
              <a:rPr lang="en-US" sz="2000" b="1">
                <a:solidFill>
                  <a:srgbClr val="000000"/>
                </a:solidFill>
                <a:latin typeface="Arial" pitchFamily="34" charset="0"/>
                <a:cs typeface="Times New Roman" pitchFamily="18" charset="0"/>
              </a:rPr>
              <a:t>Issue ad or campaign attack?</a:t>
            </a:r>
          </a:p>
          <a:p>
            <a:pPr eaLnBrk="0" hangingPunct="0"/>
            <a:r>
              <a:rPr lang="en-US" sz="2000">
                <a:latin typeface="Arial" pitchFamily="34" charset="0"/>
              </a:rPr>
              <a:t>The Federal Election Commission barred this 2004 radio spot from airing in Wisconsin, calling it a "sham" issue ad aimed at defeating the reelection bid of Sen. Russ Feingold (D) of Wisconsin. Wisconsin Right to Life, which sought to run the ad, said it was part of a lobbying effort urging senators to oppose filibusters. </a:t>
            </a:r>
          </a:p>
          <a:p>
            <a:pPr eaLnBrk="0" hangingPunct="0"/>
            <a:r>
              <a:rPr lang="en-US" sz="2000">
                <a:latin typeface="Arial" pitchFamily="34" charset="0"/>
              </a:rPr>
              <a:t>PASTOR: And who gives this woman to be married to this man? </a:t>
            </a:r>
          </a:p>
          <a:p>
            <a:pPr eaLnBrk="0" hangingPunct="0"/>
            <a:r>
              <a:rPr lang="en-US" sz="2000">
                <a:latin typeface="Arial" pitchFamily="34" charset="0"/>
              </a:rPr>
              <a:t>BRIDE'S FATHER: Well, as father of the bride, I certainly could. But instead, I'd like to share a few tips on how to properly install drywall. Now you put the drywall up... </a:t>
            </a:r>
          </a:p>
          <a:p>
            <a:pPr eaLnBrk="0" hangingPunct="0"/>
            <a:r>
              <a:rPr lang="en-US" sz="2000">
                <a:latin typeface="Arial" pitchFamily="34" charset="0"/>
              </a:rPr>
              <a:t>VOICEOVER: Sometimes it's just not fair to delay an important decision. But in Washington it's happening. A group of senators is using the filibuster delay tactic to block federal judicial nominees from a simple "yes" or "no" vote. So qualified candidates don't get a chance to serve. It's politics at work, causing gridlock and backing up some of our courts to a state of emergency. Contact Senators Feingold and Kohl and tell them to oppose the filibuster. Visit: BeFair.org. </a:t>
            </a:r>
          </a:p>
          <a:p>
            <a:pPr eaLnBrk="0" hangingPunct="0"/>
            <a:endParaRPr lang="en-US" sz="2000"/>
          </a:p>
        </p:txBody>
      </p:sp>
      <p:sp>
        <p:nvSpPr>
          <p:cNvPr id="79875" name="Rectangle 3"/>
          <p:cNvSpPr>
            <a:spLocks noChangeArrowheads="1"/>
          </p:cNvSpPr>
          <p:nvPr/>
        </p:nvSpPr>
        <p:spPr bwMode="auto">
          <a:xfrm>
            <a:off x="0" y="4108450"/>
            <a:ext cx="9144000" cy="639763"/>
          </a:xfrm>
          <a:prstGeom prst="rect">
            <a:avLst/>
          </a:prstGeom>
          <a:noFill/>
          <a:ln w="9525">
            <a:noFill/>
            <a:miter lim="800000"/>
            <a:headEnd/>
            <a:tailEnd/>
          </a:ln>
        </p:spPr>
        <p:txBody>
          <a:bodyPr>
            <a:spAutoFit/>
          </a:bodyPr>
          <a:lstStyle/>
          <a:p>
            <a:r>
              <a:rPr lang="en-US" sz="1200">
                <a:latin typeface="Arial" pitchFamily="34" charset="0"/>
                <a:cs typeface="Times New Roman" pitchFamily="18" charset="0"/>
              </a:rPr>
              <a:t> </a:t>
            </a:r>
          </a:p>
          <a:p>
            <a:pPr eaLnBrk="0" hangingPunct="0"/>
            <a:endParaRPr lang="en-US" sz="2400"/>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A Splintered Decision"/>
          <p:cNvPicPr>
            <a:picLocks noChangeAspect="1" noChangeArrowheads="1"/>
          </p:cNvPicPr>
          <p:nvPr/>
        </p:nvPicPr>
        <p:blipFill>
          <a:blip r:embed="rId4" cstate="print"/>
          <a:srcRect/>
          <a:stretch>
            <a:fillRect/>
          </a:stretch>
        </p:blipFill>
        <p:spPr bwMode="auto">
          <a:xfrm>
            <a:off x="0" y="1270000"/>
            <a:ext cx="8294688" cy="5588000"/>
          </a:xfrm>
          <a:prstGeom prst="rect">
            <a:avLst/>
          </a:prstGeom>
          <a:noFill/>
          <a:ln w="9525">
            <a:noFill/>
            <a:miter lim="800000"/>
            <a:headEnd/>
            <a:tailEnd/>
          </a:ln>
        </p:spPr>
      </p:pic>
      <p:sp>
        <p:nvSpPr>
          <p:cNvPr id="80899" name="Text Box 3"/>
          <p:cNvSpPr txBox="1">
            <a:spLocks noChangeArrowheads="1"/>
          </p:cNvSpPr>
          <p:nvPr/>
        </p:nvSpPr>
        <p:spPr bwMode="auto">
          <a:xfrm>
            <a:off x="1050925" y="5864225"/>
            <a:ext cx="184150" cy="701675"/>
          </a:xfrm>
          <a:prstGeom prst="rect">
            <a:avLst/>
          </a:prstGeom>
          <a:noFill/>
          <a:ln w="9525">
            <a:noFill/>
            <a:miter lim="800000"/>
            <a:headEnd/>
            <a:tailEnd/>
          </a:ln>
        </p:spPr>
        <p:txBody>
          <a:bodyPr wrap="none">
            <a:spAutoFit/>
          </a:bodyPr>
          <a:lstStyle/>
          <a:p>
            <a:endParaRPr lang="en-US"/>
          </a:p>
        </p:txBody>
      </p:sp>
      <p:sp>
        <p:nvSpPr>
          <p:cNvPr id="80900" name="Rectangle 4"/>
          <p:cNvSpPr>
            <a:spLocks noChangeArrowheads="1"/>
          </p:cNvSpPr>
          <p:nvPr/>
        </p:nvSpPr>
        <p:spPr bwMode="auto">
          <a:xfrm>
            <a:off x="0" y="381000"/>
            <a:ext cx="9448800" cy="701675"/>
          </a:xfrm>
          <a:prstGeom prst="rect">
            <a:avLst/>
          </a:prstGeom>
          <a:noFill/>
          <a:ln w="9525">
            <a:noFill/>
            <a:miter lim="800000"/>
            <a:headEnd/>
            <a:tailEnd/>
          </a:ln>
        </p:spPr>
        <p:txBody>
          <a:bodyPr>
            <a:spAutoFit/>
          </a:bodyPr>
          <a:lstStyle/>
          <a:p>
            <a:r>
              <a:rPr lang="en-US" sz="2800"/>
              <a:t>The Supreme Court Monday sided with the right-to-life group</a:t>
            </a:r>
            <a:r>
              <a:rPr lang="en-US"/>
              <a:t>:</a:t>
            </a:r>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4179888" y="2105025"/>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2947" name="Rectangle 3"/>
          <p:cNvSpPr>
            <a:spLocks noChangeArrowheads="1"/>
          </p:cNvSpPr>
          <p:nvPr/>
        </p:nvSpPr>
        <p:spPr bwMode="auto">
          <a:xfrm>
            <a:off x="4179888" y="2105025"/>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2948" name="Rectangle 4"/>
          <p:cNvSpPr>
            <a:spLocks noChangeArrowheads="1"/>
          </p:cNvSpPr>
          <p:nvPr/>
        </p:nvSpPr>
        <p:spPr bwMode="auto">
          <a:xfrm>
            <a:off x="4179888" y="2114550"/>
            <a:ext cx="8661400" cy="0"/>
          </a:xfrm>
          <a:prstGeom prst="rect">
            <a:avLst/>
          </a:prstGeom>
          <a:solidFill>
            <a:srgbClr val="FFFFFF"/>
          </a:solidFill>
          <a:ln w="9525">
            <a:noFill/>
            <a:miter lim="800000"/>
            <a:headEnd/>
            <a:tailEnd/>
          </a:ln>
        </p:spPr>
        <p:txBody>
          <a:bodyPr>
            <a:spAutoFit/>
          </a:bodyPr>
          <a:lstStyle/>
          <a:p>
            <a:endParaRPr lang="en-US"/>
          </a:p>
        </p:txBody>
      </p:sp>
      <p:sp>
        <p:nvSpPr>
          <p:cNvPr id="82949" name="Rectangle 5"/>
          <p:cNvSpPr>
            <a:spLocks noChangeArrowheads="1"/>
          </p:cNvSpPr>
          <p:nvPr/>
        </p:nvSpPr>
        <p:spPr bwMode="auto">
          <a:xfrm>
            <a:off x="609600" y="762000"/>
            <a:ext cx="7326313" cy="3429000"/>
          </a:xfrm>
          <a:prstGeom prst="rect">
            <a:avLst/>
          </a:prstGeom>
          <a:solidFill>
            <a:srgbClr val="FFFFFF"/>
          </a:solidFill>
          <a:ln w="9525">
            <a:noFill/>
            <a:miter lim="800000"/>
            <a:headEnd/>
            <a:tailEnd/>
          </a:ln>
        </p:spPr>
        <p:txBody>
          <a:bodyPr lIns="0" tIns="133308" rIns="61893" bIns="0">
            <a:spAutoFit/>
          </a:bodyPr>
          <a:lstStyle/>
          <a:p>
            <a:pPr fontAlgn="b"/>
            <a:r>
              <a:rPr lang="en-US" sz="1800" b="1">
                <a:latin typeface="Arial" pitchFamily="34" charset="0"/>
              </a:rPr>
              <a:t>Background</a:t>
            </a:r>
            <a:r>
              <a:rPr lang="en-US" sz="1800">
                <a:latin typeface="Arial" pitchFamily="34" charset="0"/>
              </a:rPr>
              <a:t/>
            </a:r>
            <a:br>
              <a:rPr lang="en-US" sz="1800">
                <a:latin typeface="Arial" pitchFamily="34" charset="0"/>
              </a:rPr>
            </a:br>
            <a:r>
              <a:rPr lang="en-US" sz="1800">
                <a:latin typeface="Arial" pitchFamily="34" charset="0"/>
              </a:rPr>
              <a:t>Two federal appeals courts declared the federal Partial-Birth Abortion Act of 2003 unconstitutional, basing their rulings on the 2000 case of Stenberg v. Carhart. These new cases are the Bush administration's appeals of those rulings. The statute outlaws a surgical procedure that doctors use to perform abortions after about 12 weeks of pregnancy. In its decision six years ago, the Supreme Court held by a vote of 5 to 4 that the law had to take into account medical judgments that the procedure was sometimes necessary for a pregnant woman's health. Congress responded by enacting a federal law without a health exception, declaring that the procedure was never necessary to protect a pregnant woman's health. </a:t>
            </a:r>
            <a:endParaRPr lang="en-US" sz="1800"/>
          </a:p>
        </p:txBody>
      </p:sp>
      <p:sp>
        <p:nvSpPr>
          <p:cNvPr id="82950" name="Rectangle 6"/>
          <p:cNvSpPr>
            <a:spLocks noChangeArrowheads="1"/>
          </p:cNvSpPr>
          <p:nvPr/>
        </p:nvSpPr>
        <p:spPr bwMode="auto">
          <a:xfrm>
            <a:off x="241300" y="3335338"/>
            <a:ext cx="785813"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2951" name="Rectangle 7"/>
          <p:cNvSpPr>
            <a:spLocks noChangeArrowheads="1"/>
          </p:cNvSpPr>
          <p:nvPr/>
        </p:nvSpPr>
        <p:spPr bwMode="auto">
          <a:xfrm>
            <a:off x="241300" y="3335338"/>
            <a:ext cx="785813"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2952" name="Rectangle 8"/>
          <p:cNvSpPr>
            <a:spLocks noChangeArrowheads="1"/>
          </p:cNvSpPr>
          <p:nvPr/>
        </p:nvSpPr>
        <p:spPr bwMode="auto">
          <a:xfrm>
            <a:off x="2133600" y="5410200"/>
            <a:ext cx="5848350" cy="366713"/>
          </a:xfrm>
          <a:prstGeom prst="rect">
            <a:avLst/>
          </a:prstGeom>
          <a:noFill/>
          <a:ln w="9525">
            <a:noFill/>
            <a:miter lim="800000"/>
            <a:headEnd/>
            <a:tailEnd/>
          </a:ln>
        </p:spPr>
        <p:txBody>
          <a:bodyPr wrap="none">
            <a:spAutoFit/>
          </a:bodyPr>
          <a:lstStyle/>
          <a:p>
            <a:pPr fontAlgn="t"/>
            <a:r>
              <a:rPr lang="en-US" sz="1800">
                <a:latin typeface="Arial" pitchFamily="34" charset="0"/>
              </a:rPr>
              <a:t>Gonzales v. Carhart &amp; Gonzales v. Planned Parenthood</a:t>
            </a:r>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4179888" y="1951038"/>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3971" name="Rectangle 3"/>
          <p:cNvSpPr>
            <a:spLocks noChangeArrowheads="1"/>
          </p:cNvSpPr>
          <p:nvPr/>
        </p:nvSpPr>
        <p:spPr bwMode="auto">
          <a:xfrm>
            <a:off x="4179888" y="1951038"/>
            <a:ext cx="785812"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3972" name="Rectangle 4"/>
          <p:cNvSpPr>
            <a:spLocks noChangeArrowheads="1"/>
          </p:cNvSpPr>
          <p:nvPr/>
        </p:nvSpPr>
        <p:spPr bwMode="auto">
          <a:xfrm>
            <a:off x="4179888" y="1960563"/>
            <a:ext cx="8661400" cy="0"/>
          </a:xfrm>
          <a:prstGeom prst="rect">
            <a:avLst/>
          </a:prstGeom>
          <a:solidFill>
            <a:srgbClr val="FFFFFF"/>
          </a:solidFill>
          <a:ln w="9525">
            <a:noFill/>
            <a:miter lim="800000"/>
            <a:headEnd/>
            <a:tailEnd/>
          </a:ln>
        </p:spPr>
        <p:txBody>
          <a:bodyPr>
            <a:spAutoFit/>
          </a:bodyPr>
          <a:lstStyle/>
          <a:p>
            <a:endParaRPr lang="en-US"/>
          </a:p>
        </p:txBody>
      </p:sp>
      <p:pic>
        <p:nvPicPr>
          <p:cNvPr id="83973" name="Picture 5" descr="spacer"/>
          <p:cNvPicPr>
            <a:picLocks noChangeAspect="1" noChangeArrowheads="1"/>
          </p:cNvPicPr>
          <p:nvPr/>
        </p:nvPicPr>
        <p:blipFill>
          <a:blip r:embed="rId4" cstate="print"/>
          <a:srcRect/>
          <a:stretch>
            <a:fillRect/>
          </a:stretch>
        </p:blipFill>
        <p:spPr bwMode="auto">
          <a:xfrm>
            <a:off x="4289425" y="2678113"/>
            <a:ext cx="171450" cy="57150"/>
          </a:xfrm>
          <a:prstGeom prst="rect">
            <a:avLst/>
          </a:prstGeom>
          <a:noFill/>
          <a:ln w="9525">
            <a:noFill/>
            <a:miter lim="800000"/>
            <a:headEnd/>
            <a:tailEnd/>
          </a:ln>
        </p:spPr>
      </p:pic>
      <p:pic>
        <p:nvPicPr>
          <p:cNvPr id="83974" name="Picture 6" descr="spacer"/>
          <p:cNvPicPr>
            <a:picLocks noChangeAspect="1" noChangeArrowheads="1"/>
          </p:cNvPicPr>
          <p:nvPr/>
        </p:nvPicPr>
        <p:blipFill>
          <a:blip r:embed="rId4" cstate="print"/>
          <a:srcRect/>
          <a:stretch>
            <a:fillRect/>
          </a:stretch>
        </p:blipFill>
        <p:spPr bwMode="auto">
          <a:xfrm>
            <a:off x="4508500" y="2678113"/>
            <a:ext cx="171450" cy="57150"/>
          </a:xfrm>
          <a:prstGeom prst="rect">
            <a:avLst/>
          </a:prstGeom>
          <a:noFill/>
          <a:ln w="9525">
            <a:noFill/>
            <a:miter lim="800000"/>
            <a:headEnd/>
            <a:tailEnd/>
          </a:ln>
        </p:spPr>
      </p:pic>
      <p:pic>
        <p:nvPicPr>
          <p:cNvPr id="83975" name="Picture 7" descr="spacer"/>
          <p:cNvPicPr>
            <a:picLocks noChangeAspect="1" noChangeArrowheads="1"/>
          </p:cNvPicPr>
          <p:nvPr/>
        </p:nvPicPr>
        <p:blipFill>
          <a:blip r:embed="rId4" cstate="print"/>
          <a:srcRect/>
          <a:stretch>
            <a:fillRect/>
          </a:stretch>
        </p:blipFill>
        <p:spPr bwMode="auto">
          <a:xfrm>
            <a:off x="4289425" y="3395663"/>
            <a:ext cx="171450" cy="57150"/>
          </a:xfrm>
          <a:prstGeom prst="rect">
            <a:avLst/>
          </a:prstGeom>
          <a:noFill/>
          <a:ln w="9525">
            <a:noFill/>
            <a:miter lim="800000"/>
            <a:headEnd/>
            <a:tailEnd/>
          </a:ln>
        </p:spPr>
      </p:pic>
      <p:pic>
        <p:nvPicPr>
          <p:cNvPr id="83976" name="Picture 8" descr="spacer"/>
          <p:cNvPicPr>
            <a:picLocks noChangeAspect="1" noChangeArrowheads="1"/>
          </p:cNvPicPr>
          <p:nvPr/>
        </p:nvPicPr>
        <p:blipFill>
          <a:blip r:embed="rId4" cstate="print"/>
          <a:srcRect/>
          <a:stretch>
            <a:fillRect/>
          </a:stretch>
        </p:blipFill>
        <p:spPr bwMode="auto">
          <a:xfrm>
            <a:off x="4508500" y="3395663"/>
            <a:ext cx="171450" cy="57150"/>
          </a:xfrm>
          <a:prstGeom prst="rect">
            <a:avLst/>
          </a:prstGeom>
          <a:noFill/>
          <a:ln w="9525">
            <a:noFill/>
            <a:miter lim="800000"/>
            <a:headEnd/>
            <a:tailEnd/>
          </a:ln>
        </p:spPr>
      </p:pic>
      <p:pic>
        <p:nvPicPr>
          <p:cNvPr id="83977" name="Picture 9" descr="spacer"/>
          <p:cNvPicPr>
            <a:picLocks noChangeAspect="1" noChangeArrowheads="1"/>
          </p:cNvPicPr>
          <p:nvPr/>
        </p:nvPicPr>
        <p:blipFill>
          <a:blip r:embed="rId4" cstate="print"/>
          <a:srcRect/>
          <a:stretch>
            <a:fillRect/>
          </a:stretch>
        </p:blipFill>
        <p:spPr bwMode="auto">
          <a:xfrm>
            <a:off x="4289425" y="4037013"/>
            <a:ext cx="171450" cy="57150"/>
          </a:xfrm>
          <a:prstGeom prst="rect">
            <a:avLst/>
          </a:prstGeom>
          <a:noFill/>
          <a:ln w="9525">
            <a:noFill/>
            <a:miter lim="800000"/>
            <a:headEnd/>
            <a:tailEnd/>
          </a:ln>
        </p:spPr>
      </p:pic>
      <p:pic>
        <p:nvPicPr>
          <p:cNvPr id="83978" name="Picture 10" descr="spacer"/>
          <p:cNvPicPr>
            <a:picLocks noChangeAspect="1" noChangeArrowheads="1"/>
          </p:cNvPicPr>
          <p:nvPr/>
        </p:nvPicPr>
        <p:blipFill>
          <a:blip r:embed="rId4" cstate="print"/>
          <a:srcRect/>
          <a:stretch>
            <a:fillRect/>
          </a:stretch>
        </p:blipFill>
        <p:spPr bwMode="auto">
          <a:xfrm>
            <a:off x="4508500" y="4037013"/>
            <a:ext cx="171450" cy="57150"/>
          </a:xfrm>
          <a:prstGeom prst="rect">
            <a:avLst/>
          </a:prstGeom>
          <a:noFill/>
          <a:ln w="9525">
            <a:noFill/>
            <a:miter lim="800000"/>
            <a:headEnd/>
            <a:tailEnd/>
          </a:ln>
        </p:spPr>
      </p:pic>
      <p:pic>
        <p:nvPicPr>
          <p:cNvPr id="83979" name="Picture 11" descr="spacer"/>
          <p:cNvPicPr>
            <a:picLocks noChangeAspect="1" noChangeArrowheads="1"/>
          </p:cNvPicPr>
          <p:nvPr/>
        </p:nvPicPr>
        <p:blipFill>
          <a:blip r:embed="rId4" cstate="print"/>
          <a:srcRect/>
          <a:stretch>
            <a:fillRect/>
          </a:stretch>
        </p:blipFill>
        <p:spPr bwMode="auto">
          <a:xfrm>
            <a:off x="4335463" y="4678363"/>
            <a:ext cx="171450" cy="57150"/>
          </a:xfrm>
          <a:prstGeom prst="rect">
            <a:avLst/>
          </a:prstGeom>
          <a:noFill/>
          <a:ln w="9525">
            <a:noFill/>
            <a:miter lim="800000"/>
            <a:headEnd/>
            <a:tailEnd/>
          </a:ln>
        </p:spPr>
      </p:pic>
      <p:pic>
        <p:nvPicPr>
          <p:cNvPr id="83980" name="Picture 12" descr="spacer"/>
          <p:cNvPicPr>
            <a:picLocks noChangeAspect="1" noChangeArrowheads="1"/>
          </p:cNvPicPr>
          <p:nvPr/>
        </p:nvPicPr>
        <p:blipFill>
          <a:blip r:embed="rId4" cstate="print"/>
          <a:srcRect/>
          <a:stretch>
            <a:fillRect/>
          </a:stretch>
        </p:blipFill>
        <p:spPr bwMode="auto">
          <a:xfrm>
            <a:off x="4727575" y="4678363"/>
            <a:ext cx="171450" cy="57150"/>
          </a:xfrm>
          <a:prstGeom prst="rect">
            <a:avLst/>
          </a:prstGeom>
          <a:noFill/>
          <a:ln w="9525">
            <a:noFill/>
            <a:miter lim="800000"/>
            <a:headEnd/>
            <a:tailEnd/>
          </a:ln>
        </p:spPr>
      </p:pic>
      <p:sp>
        <p:nvSpPr>
          <p:cNvPr id="83981" name="Rectangle 13"/>
          <p:cNvSpPr>
            <a:spLocks noChangeArrowheads="1"/>
          </p:cNvSpPr>
          <p:nvPr/>
        </p:nvSpPr>
        <p:spPr bwMode="auto">
          <a:xfrm>
            <a:off x="1524000" y="304800"/>
            <a:ext cx="6251575" cy="396875"/>
          </a:xfrm>
          <a:prstGeom prst="rect">
            <a:avLst/>
          </a:prstGeom>
          <a:noFill/>
          <a:ln w="9525">
            <a:noFill/>
            <a:miter lim="800000"/>
            <a:headEnd/>
            <a:tailEnd/>
          </a:ln>
        </p:spPr>
        <p:txBody>
          <a:bodyPr wrap="none">
            <a:spAutoFit/>
          </a:bodyPr>
          <a:lstStyle/>
          <a:p>
            <a:pPr fontAlgn="b"/>
            <a:r>
              <a:rPr lang="en-US" sz="2000" b="1">
                <a:latin typeface="Arial" pitchFamily="34" charset="0"/>
              </a:rPr>
              <a:t>Previous Supreme Court decisions about abortion</a:t>
            </a:r>
          </a:p>
        </p:txBody>
      </p:sp>
      <p:sp>
        <p:nvSpPr>
          <p:cNvPr id="83982" name="Rectangle 14"/>
          <p:cNvSpPr>
            <a:spLocks noChangeArrowheads="1"/>
          </p:cNvSpPr>
          <p:nvPr/>
        </p:nvSpPr>
        <p:spPr bwMode="auto">
          <a:xfrm>
            <a:off x="304800" y="838200"/>
            <a:ext cx="8610600" cy="1069975"/>
          </a:xfrm>
          <a:prstGeom prst="rect">
            <a:avLst/>
          </a:prstGeom>
          <a:noFill/>
          <a:ln w="9525">
            <a:noFill/>
            <a:miter lim="800000"/>
            <a:headEnd/>
            <a:tailEnd/>
          </a:ln>
        </p:spPr>
        <p:txBody>
          <a:bodyPr>
            <a:spAutoFit/>
          </a:bodyPr>
          <a:lstStyle/>
          <a:p>
            <a:pPr fontAlgn="b"/>
            <a:r>
              <a:rPr lang="en-US" sz="1600" b="1">
                <a:latin typeface="Arial" pitchFamily="34" charset="0"/>
              </a:rPr>
              <a:t>AYOTTE v. PLANNED PARENTHOOD (2006)</a:t>
            </a:r>
            <a:br>
              <a:rPr lang="en-US" sz="1600" b="1">
                <a:latin typeface="Arial" pitchFamily="34" charset="0"/>
              </a:rPr>
            </a:br>
            <a:r>
              <a:rPr lang="en-US" sz="1600">
                <a:latin typeface="Arial" pitchFamily="34" charset="0"/>
              </a:rPr>
              <a:t>Does a law that restricts teenagers' access to abortion need to include an exception for medical emergencies?</a:t>
            </a:r>
            <a:br>
              <a:rPr lang="en-US" sz="1600">
                <a:latin typeface="Arial" pitchFamily="34" charset="0"/>
              </a:rPr>
            </a:br>
            <a:r>
              <a:rPr lang="en-US" sz="1600" b="1">
                <a:latin typeface="Arial" pitchFamily="34" charset="0"/>
              </a:rPr>
              <a:t>Yes  9        No 0</a:t>
            </a:r>
          </a:p>
        </p:txBody>
      </p:sp>
      <p:sp>
        <p:nvSpPr>
          <p:cNvPr id="83983" name="Rectangle 15"/>
          <p:cNvSpPr>
            <a:spLocks noChangeArrowheads="1"/>
          </p:cNvSpPr>
          <p:nvPr/>
        </p:nvSpPr>
        <p:spPr bwMode="auto">
          <a:xfrm>
            <a:off x="304800" y="1828800"/>
            <a:ext cx="8305800" cy="1558925"/>
          </a:xfrm>
          <a:prstGeom prst="rect">
            <a:avLst/>
          </a:prstGeom>
          <a:noFill/>
          <a:ln w="9525">
            <a:noFill/>
            <a:miter lim="800000"/>
            <a:headEnd/>
            <a:tailEnd/>
          </a:ln>
        </p:spPr>
        <p:txBody>
          <a:bodyPr>
            <a:spAutoFit/>
          </a:bodyPr>
          <a:lstStyle/>
          <a:p>
            <a:pPr fontAlgn="b">
              <a:spcBef>
                <a:spcPct val="50000"/>
              </a:spcBef>
            </a:pPr>
            <a:r>
              <a:rPr lang="en-US" sz="1600" b="1">
                <a:latin typeface="Arial" pitchFamily="34" charset="0"/>
              </a:rPr>
              <a:t>STENBERG v. CARHART (2000)</a:t>
            </a:r>
            <a:r>
              <a:rPr lang="en-US" sz="1600">
                <a:latin typeface="Arial" pitchFamily="34" charset="0"/>
              </a:rPr>
              <a:t/>
            </a:r>
            <a:br>
              <a:rPr lang="en-US" sz="1600">
                <a:latin typeface="Arial" pitchFamily="34" charset="0"/>
              </a:rPr>
            </a:br>
            <a:r>
              <a:rPr lang="en-US" sz="1600">
                <a:latin typeface="Arial" pitchFamily="34" charset="0"/>
              </a:rPr>
              <a:t>Can the government prohibit doctors from performing a procedure that opponents call partial-birth abortion if the law does not contain a health exception? </a:t>
            </a:r>
          </a:p>
          <a:p>
            <a:pPr fontAlgn="b">
              <a:spcBef>
                <a:spcPct val="50000"/>
              </a:spcBef>
            </a:pPr>
            <a:r>
              <a:rPr lang="en-US" sz="1600" b="1">
                <a:latin typeface="Arial" pitchFamily="34" charset="0"/>
              </a:rPr>
              <a:t>No 5  Yes 4</a:t>
            </a:r>
          </a:p>
          <a:p>
            <a:pPr fontAlgn="b">
              <a:spcBef>
                <a:spcPct val="50000"/>
              </a:spcBef>
            </a:pPr>
            <a:endParaRPr lang="en-US" sz="1600" b="1">
              <a:latin typeface="Arial" pitchFamily="34" charset="0"/>
            </a:endParaRPr>
          </a:p>
        </p:txBody>
      </p:sp>
      <p:sp>
        <p:nvSpPr>
          <p:cNvPr id="83984" name="Rectangle 16"/>
          <p:cNvSpPr>
            <a:spLocks noChangeArrowheads="1"/>
          </p:cNvSpPr>
          <p:nvPr/>
        </p:nvSpPr>
        <p:spPr bwMode="auto">
          <a:xfrm>
            <a:off x="228600" y="3048000"/>
            <a:ext cx="8382000" cy="3514725"/>
          </a:xfrm>
          <a:prstGeom prst="rect">
            <a:avLst/>
          </a:prstGeom>
          <a:noFill/>
          <a:ln w="9525">
            <a:noFill/>
            <a:miter lim="800000"/>
            <a:headEnd/>
            <a:tailEnd/>
          </a:ln>
        </p:spPr>
        <p:txBody>
          <a:bodyPr>
            <a:spAutoFit/>
          </a:bodyPr>
          <a:lstStyle/>
          <a:p>
            <a:pPr fontAlgn="b">
              <a:spcBef>
                <a:spcPct val="50000"/>
              </a:spcBef>
            </a:pPr>
            <a:r>
              <a:rPr lang="en-US" sz="1600" b="1">
                <a:latin typeface="Arial" pitchFamily="34" charset="0"/>
              </a:rPr>
              <a:t>PLANNED PARENTHOOD v. CASEY (1992)</a:t>
            </a:r>
            <a:r>
              <a:rPr lang="en-US" sz="1600">
                <a:latin typeface="Arial" pitchFamily="34" charset="0"/>
              </a:rPr>
              <a:t/>
            </a:r>
            <a:br>
              <a:rPr lang="en-US" sz="1600">
                <a:latin typeface="Arial" pitchFamily="34" charset="0"/>
              </a:rPr>
            </a:br>
            <a:r>
              <a:rPr lang="en-US" sz="1600">
                <a:latin typeface="Arial" pitchFamily="34" charset="0"/>
              </a:rPr>
              <a:t>Should a constitutional right to abortion be reaffirmed? </a:t>
            </a:r>
          </a:p>
          <a:p>
            <a:pPr fontAlgn="b">
              <a:spcBef>
                <a:spcPct val="50000"/>
              </a:spcBef>
            </a:pPr>
            <a:r>
              <a:rPr lang="en-US" sz="1600" b="1">
                <a:latin typeface="Arial" pitchFamily="34" charset="0"/>
              </a:rPr>
              <a:t>Yes 5  No 4: </a:t>
            </a:r>
            <a:r>
              <a:rPr lang="en-US" sz="1600">
                <a:latin typeface="Arial" pitchFamily="34" charset="0"/>
              </a:rPr>
              <a:t>The majority said the 1973 decision had acquired a "rare precedential force" and could be overturned "under fire" only "at the cost of both profound and unnecessary damage to the Court's legitimacy, and to the nation's commitment to the rule of law</a:t>
            </a:r>
            <a:r>
              <a:rPr lang="en-US" sz="1600" b="1">
                <a:latin typeface="Arial" pitchFamily="34" charset="0"/>
              </a:rPr>
              <a:t>." </a:t>
            </a:r>
          </a:p>
          <a:p>
            <a:pPr fontAlgn="b">
              <a:spcBef>
                <a:spcPct val="50000"/>
              </a:spcBef>
            </a:pPr>
            <a:r>
              <a:rPr lang="en-US" sz="1600">
                <a:latin typeface="Arial" pitchFamily="34" charset="0"/>
              </a:rPr>
              <a:t>The decision upheld parts of Pennsylvania's Abortion Control Act and struck down another part, applying for the first time a new analysis that asks whether a state abortion regulation has the purpose or effect of imposing an "undue burden." This was defined as a "substantial obstacle in the path of a woman seeking an abortion before the fetus attains viability." </a:t>
            </a:r>
          </a:p>
          <a:p>
            <a:pPr fontAlgn="b">
              <a:spcBef>
                <a:spcPct val="50000"/>
              </a:spcBef>
            </a:pPr>
            <a:endParaRPr lang="en-US" sz="1600">
              <a:latin typeface="Arial" pitchFamily="34" charset="0"/>
            </a:endParaRPr>
          </a:p>
          <a:p>
            <a:pPr fontAlgn="b">
              <a:spcBef>
                <a:spcPct val="50000"/>
              </a:spcBef>
            </a:pPr>
            <a:endParaRPr lang="en-US" sz="1600" b="1"/>
          </a:p>
        </p:txBody>
      </p:sp>
      <p:sp>
        <p:nvSpPr>
          <p:cNvPr id="83985" name="Rectangle 17"/>
          <p:cNvSpPr>
            <a:spLocks noChangeArrowheads="1"/>
          </p:cNvSpPr>
          <p:nvPr/>
        </p:nvSpPr>
        <p:spPr bwMode="auto">
          <a:xfrm>
            <a:off x="304800" y="5791200"/>
            <a:ext cx="5200650" cy="1465263"/>
          </a:xfrm>
          <a:prstGeom prst="rect">
            <a:avLst/>
          </a:prstGeom>
          <a:noFill/>
          <a:ln w="9525">
            <a:noFill/>
            <a:miter lim="800000"/>
            <a:headEnd/>
            <a:tailEnd/>
          </a:ln>
        </p:spPr>
        <p:txBody>
          <a:bodyPr wrap="none">
            <a:spAutoFit/>
          </a:bodyPr>
          <a:lstStyle/>
          <a:p>
            <a:r>
              <a:rPr lang="en-US" sz="1800" b="1">
                <a:latin typeface="Arial" pitchFamily="34" charset="0"/>
              </a:rPr>
              <a:t>ROE v. WADE (1973)</a:t>
            </a:r>
            <a:r>
              <a:rPr lang="en-US" sz="1800">
                <a:latin typeface="Arial" pitchFamily="34" charset="0"/>
              </a:rPr>
              <a:t/>
            </a:r>
            <a:br>
              <a:rPr lang="en-US" sz="1800">
                <a:latin typeface="Arial" pitchFamily="34" charset="0"/>
              </a:rPr>
            </a:br>
            <a:r>
              <a:rPr lang="en-US" sz="1800">
                <a:latin typeface="Arial" pitchFamily="34" charset="0"/>
              </a:rPr>
              <a:t>Do women have a constitutional right to abortion?</a:t>
            </a:r>
          </a:p>
          <a:p>
            <a:pPr fontAlgn="t"/>
            <a:r>
              <a:rPr lang="en-US" sz="1800" b="1">
                <a:latin typeface="Arial" pitchFamily="34" charset="0"/>
              </a:rPr>
              <a:t>Yes 7  No 2</a:t>
            </a:r>
          </a:p>
          <a:p>
            <a:endParaRPr lang="en-US" sz="1800" b="1">
              <a:latin typeface="Arial" pitchFamily="34" charset="0"/>
            </a:endParaRPr>
          </a:p>
          <a:p>
            <a:endParaRPr lang="en-US" sz="1800">
              <a:latin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673475" y="-2687638"/>
            <a:ext cx="785813"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4995" name="Rectangle 3"/>
          <p:cNvSpPr>
            <a:spLocks noChangeArrowheads="1"/>
          </p:cNvSpPr>
          <p:nvPr/>
        </p:nvSpPr>
        <p:spPr bwMode="auto">
          <a:xfrm>
            <a:off x="3673475" y="-2687638"/>
            <a:ext cx="785813" cy="0"/>
          </a:xfrm>
          <a:prstGeom prst="rect">
            <a:avLst/>
          </a:prstGeom>
          <a:solidFill>
            <a:srgbClr val="FFFFFF"/>
          </a:solidFill>
          <a:ln w="9525">
            <a:noFill/>
            <a:miter lim="800000"/>
            <a:headEnd/>
            <a:tailEnd/>
          </a:ln>
        </p:spPr>
        <p:txBody>
          <a:bodyPr lIns="0" tIns="133308" rIns="61893" bIns="0">
            <a:spAutoFit/>
          </a:bodyPr>
          <a:lstStyle/>
          <a:p>
            <a:endParaRPr lang="en-US"/>
          </a:p>
        </p:txBody>
      </p:sp>
      <p:sp>
        <p:nvSpPr>
          <p:cNvPr id="84996" name="Rectangle 4"/>
          <p:cNvSpPr>
            <a:spLocks noChangeArrowheads="1"/>
          </p:cNvSpPr>
          <p:nvPr/>
        </p:nvSpPr>
        <p:spPr bwMode="auto">
          <a:xfrm>
            <a:off x="3673475" y="-2678113"/>
            <a:ext cx="8661400" cy="0"/>
          </a:xfrm>
          <a:prstGeom prst="rect">
            <a:avLst/>
          </a:prstGeom>
          <a:solidFill>
            <a:srgbClr val="FFFFFF"/>
          </a:solidFill>
          <a:ln w="9525">
            <a:noFill/>
            <a:miter lim="800000"/>
            <a:headEnd/>
            <a:tailEnd/>
          </a:ln>
        </p:spPr>
        <p:txBody>
          <a:bodyPr>
            <a:spAutoFit/>
          </a:bodyPr>
          <a:lstStyle/>
          <a:p>
            <a:endParaRPr lang="en-US"/>
          </a:p>
        </p:txBody>
      </p:sp>
      <p:pic>
        <p:nvPicPr>
          <p:cNvPr id="84997" name="Picture 5" descr="alito"/>
          <p:cNvPicPr>
            <a:picLocks noChangeAspect="1" noChangeArrowheads="1"/>
          </p:cNvPicPr>
          <p:nvPr/>
        </p:nvPicPr>
        <p:blipFill>
          <a:blip r:embed="rId3" cstate="print"/>
          <a:srcRect/>
          <a:stretch>
            <a:fillRect/>
          </a:stretch>
        </p:blipFill>
        <p:spPr bwMode="auto">
          <a:xfrm>
            <a:off x="3962400" y="2209800"/>
            <a:ext cx="811213" cy="1279525"/>
          </a:xfrm>
          <a:prstGeom prst="rect">
            <a:avLst/>
          </a:prstGeom>
          <a:noFill/>
          <a:ln w="9525">
            <a:noFill/>
            <a:miter lim="800000"/>
            <a:headEnd/>
            <a:tailEnd/>
          </a:ln>
        </p:spPr>
      </p:pic>
      <p:pic>
        <p:nvPicPr>
          <p:cNvPr id="84998" name="Picture 6" descr="kennedy"/>
          <p:cNvPicPr>
            <a:picLocks noChangeAspect="1" noChangeArrowheads="1"/>
          </p:cNvPicPr>
          <p:nvPr/>
        </p:nvPicPr>
        <p:blipFill>
          <a:blip r:embed="rId4" cstate="print"/>
          <a:srcRect/>
          <a:stretch>
            <a:fillRect/>
          </a:stretch>
        </p:blipFill>
        <p:spPr bwMode="auto">
          <a:xfrm>
            <a:off x="685800" y="2209800"/>
            <a:ext cx="811213" cy="1279525"/>
          </a:xfrm>
          <a:prstGeom prst="rect">
            <a:avLst/>
          </a:prstGeom>
          <a:noFill/>
          <a:ln w="9525">
            <a:noFill/>
            <a:miter lim="800000"/>
            <a:headEnd/>
            <a:tailEnd/>
          </a:ln>
        </p:spPr>
      </p:pic>
      <p:pic>
        <p:nvPicPr>
          <p:cNvPr id="84999" name="Picture 7" descr="roberts"/>
          <p:cNvPicPr>
            <a:picLocks noChangeAspect="1" noChangeArrowheads="1"/>
          </p:cNvPicPr>
          <p:nvPr/>
        </p:nvPicPr>
        <p:blipFill>
          <a:blip r:embed="rId5" cstate="print"/>
          <a:srcRect/>
          <a:stretch>
            <a:fillRect/>
          </a:stretch>
        </p:blipFill>
        <p:spPr bwMode="auto">
          <a:xfrm>
            <a:off x="1447800" y="2209800"/>
            <a:ext cx="811213" cy="1279525"/>
          </a:xfrm>
          <a:prstGeom prst="rect">
            <a:avLst/>
          </a:prstGeom>
          <a:noFill/>
          <a:ln w="9525">
            <a:noFill/>
            <a:miter lim="800000"/>
            <a:headEnd/>
            <a:tailEnd/>
          </a:ln>
        </p:spPr>
      </p:pic>
      <p:pic>
        <p:nvPicPr>
          <p:cNvPr id="85000" name="Picture 8" descr="scalia"/>
          <p:cNvPicPr>
            <a:picLocks noChangeAspect="1" noChangeArrowheads="1"/>
          </p:cNvPicPr>
          <p:nvPr/>
        </p:nvPicPr>
        <p:blipFill>
          <a:blip r:embed="rId6" cstate="print"/>
          <a:srcRect/>
          <a:stretch>
            <a:fillRect/>
          </a:stretch>
        </p:blipFill>
        <p:spPr bwMode="auto">
          <a:xfrm>
            <a:off x="2286000" y="2209800"/>
            <a:ext cx="811213" cy="1279525"/>
          </a:xfrm>
          <a:prstGeom prst="rect">
            <a:avLst/>
          </a:prstGeom>
          <a:noFill/>
          <a:ln w="9525">
            <a:noFill/>
            <a:miter lim="800000"/>
            <a:headEnd/>
            <a:tailEnd/>
          </a:ln>
        </p:spPr>
      </p:pic>
      <p:pic>
        <p:nvPicPr>
          <p:cNvPr id="85001" name="Picture 9" descr="thomas"/>
          <p:cNvPicPr>
            <a:picLocks noChangeAspect="1" noChangeArrowheads="1"/>
          </p:cNvPicPr>
          <p:nvPr/>
        </p:nvPicPr>
        <p:blipFill>
          <a:blip r:embed="rId7" cstate="print"/>
          <a:srcRect/>
          <a:stretch>
            <a:fillRect/>
          </a:stretch>
        </p:blipFill>
        <p:spPr bwMode="auto">
          <a:xfrm>
            <a:off x="3124200" y="2209800"/>
            <a:ext cx="811213" cy="1279525"/>
          </a:xfrm>
          <a:prstGeom prst="rect">
            <a:avLst/>
          </a:prstGeom>
          <a:noFill/>
          <a:ln w="9525">
            <a:noFill/>
            <a:miter lim="800000"/>
            <a:headEnd/>
            <a:tailEnd/>
          </a:ln>
        </p:spPr>
      </p:pic>
      <p:pic>
        <p:nvPicPr>
          <p:cNvPr id="85002" name="Picture 10" descr="breyer"/>
          <p:cNvPicPr>
            <a:picLocks noChangeAspect="1" noChangeArrowheads="1"/>
          </p:cNvPicPr>
          <p:nvPr/>
        </p:nvPicPr>
        <p:blipFill>
          <a:blip r:embed="rId8" cstate="print"/>
          <a:srcRect/>
          <a:stretch>
            <a:fillRect/>
          </a:stretch>
        </p:blipFill>
        <p:spPr bwMode="auto">
          <a:xfrm>
            <a:off x="2743200" y="4419600"/>
            <a:ext cx="811213" cy="1279525"/>
          </a:xfrm>
          <a:prstGeom prst="rect">
            <a:avLst/>
          </a:prstGeom>
          <a:noFill/>
          <a:ln w="9525">
            <a:noFill/>
            <a:miter lim="800000"/>
            <a:headEnd/>
            <a:tailEnd/>
          </a:ln>
        </p:spPr>
      </p:pic>
      <p:pic>
        <p:nvPicPr>
          <p:cNvPr id="85003" name="Picture 11" descr="ginsburg"/>
          <p:cNvPicPr>
            <a:picLocks noChangeAspect="1" noChangeArrowheads="1"/>
          </p:cNvPicPr>
          <p:nvPr/>
        </p:nvPicPr>
        <p:blipFill>
          <a:blip r:embed="rId9" cstate="print"/>
          <a:srcRect/>
          <a:stretch>
            <a:fillRect/>
          </a:stretch>
        </p:blipFill>
        <p:spPr bwMode="auto">
          <a:xfrm>
            <a:off x="3581400" y="4419600"/>
            <a:ext cx="811213" cy="1279525"/>
          </a:xfrm>
          <a:prstGeom prst="rect">
            <a:avLst/>
          </a:prstGeom>
          <a:noFill/>
          <a:ln w="9525">
            <a:noFill/>
            <a:miter lim="800000"/>
            <a:headEnd/>
            <a:tailEnd/>
          </a:ln>
        </p:spPr>
      </p:pic>
      <p:pic>
        <p:nvPicPr>
          <p:cNvPr id="85004" name="Picture 12" descr="souter"/>
          <p:cNvPicPr>
            <a:picLocks noChangeAspect="1" noChangeArrowheads="1"/>
          </p:cNvPicPr>
          <p:nvPr/>
        </p:nvPicPr>
        <p:blipFill>
          <a:blip r:embed="rId10" cstate="print"/>
          <a:srcRect/>
          <a:stretch>
            <a:fillRect/>
          </a:stretch>
        </p:blipFill>
        <p:spPr bwMode="auto">
          <a:xfrm>
            <a:off x="4419600" y="4419600"/>
            <a:ext cx="811213" cy="1279525"/>
          </a:xfrm>
          <a:prstGeom prst="rect">
            <a:avLst/>
          </a:prstGeom>
          <a:noFill/>
          <a:ln w="9525">
            <a:noFill/>
            <a:miter lim="800000"/>
            <a:headEnd/>
            <a:tailEnd/>
          </a:ln>
        </p:spPr>
      </p:pic>
      <p:pic>
        <p:nvPicPr>
          <p:cNvPr id="85005" name="Picture 13" descr="stevens"/>
          <p:cNvPicPr>
            <a:picLocks noChangeAspect="1" noChangeArrowheads="1"/>
          </p:cNvPicPr>
          <p:nvPr/>
        </p:nvPicPr>
        <p:blipFill>
          <a:blip r:embed="rId11" cstate="print"/>
          <a:srcRect/>
          <a:stretch>
            <a:fillRect/>
          </a:stretch>
        </p:blipFill>
        <p:spPr bwMode="auto">
          <a:xfrm>
            <a:off x="5257800" y="4419600"/>
            <a:ext cx="811213" cy="1279525"/>
          </a:xfrm>
          <a:prstGeom prst="rect">
            <a:avLst/>
          </a:prstGeom>
          <a:noFill/>
          <a:ln w="9525">
            <a:noFill/>
            <a:miter lim="800000"/>
            <a:headEnd/>
            <a:tailEnd/>
          </a:ln>
        </p:spPr>
      </p:pic>
      <p:sp>
        <p:nvSpPr>
          <p:cNvPr id="85006" name="Rectangle 14"/>
          <p:cNvSpPr>
            <a:spLocks noChangeArrowheads="1"/>
          </p:cNvSpPr>
          <p:nvPr/>
        </p:nvSpPr>
        <p:spPr bwMode="auto">
          <a:xfrm>
            <a:off x="685800" y="1768475"/>
            <a:ext cx="1382713" cy="336550"/>
          </a:xfrm>
          <a:prstGeom prst="rect">
            <a:avLst/>
          </a:prstGeom>
          <a:noFill/>
          <a:ln w="9525">
            <a:noFill/>
            <a:miter lim="800000"/>
            <a:headEnd/>
            <a:tailEnd/>
          </a:ln>
        </p:spPr>
        <p:txBody>
          <a:bodyPr wrap="none">
            <a:spAutoFit/>
          </a:bodyPr>
          <a:lstStyle/>
          <a:p>
            <a:r>
              <a:rPr lang="en-US" sz="1600" b="1">
                <a:latin typeface="Arial" pitchFamily="34" charset="0"/>
              </a:rPr>
              <a:t>The Majority</a:t>
            </a:r>
          </a:p>
        </p:txBody>
      </p:sp>
      <p:sp>
        <p:nvSpPr>
          <p:cNvPr id="85007" name="Rectangle 15"/>
          <p:cNvSpPr>
            <a:spLocks noChangeArrowheads="1"/>
          </p:cNvSpPr>
          <p:nvPr/>
        </p:nvSpPr>
        <p:spPr bwMode="auto">
          <a:xfrm>
            <a:off x="457200" y="449263"/>
            <a:ext cx="8382000" cy="1465262"/>
          </a:xfrm>
          <a:prstGeom prst="rect">
            <a:avLst/>
          </a:prstGeom>
          <a:noFill/>
          <a:ln w="9525">
            <a:noFill/>
            <a:miter lim="800000"/>
            <a:headEnd/>
            <a:tailEnd/>
          </a:ln>
        </p:spPr>
        <p:txBody>
          <a:bodyPr>
            <a:spAutoFit/>
          </a:bodyPr>
          <a:lstStyle/>
          <a:p>
            <a:r>
              <a:rPr lang="en-US" sz="1800" b="1">
                <a:latin typeface="Arial" pitchFamily="34" charset="0"/>
              </a:rPr>
              <a:t>The Decision</a:t>
            </a:r>
            <a:r>
              <a:rPr lang="en-US" sz="1800">
                <a:latin typeface="Arial" pitchFamily="34" charset="0"/>
              </a:rPr>
              <a:t/>
            </a:r>
            <a:br>
              <a:rPr lang="en-US" sz="1800">
                <a:latin typeface="Arial" pitchFamily="34" charset="0"/>
              </a:rPr>
            </a:br>
            <a:r>
              <a:rPr lang="en-US" sz="1800">
                <a:latin typeface="Arial" pitchFamily="34" charset="0"/>
              </a:rPr>
              <a:t>The Supreme Court reversed course on abortion, upholding the federal Partial-Birth Abortion Ban Act in a 5-to-4 decision that promises to reframe the abortion debate and define the young Roberts court. </a:t>
            </a:r>
            <a:br>
              <a:rPr lang="en-US" sz="1800">
                <a:latin typeface="Arial" pitchFamily="34" charset="0"/>
              </a:rPr>
            </a:br>
            <a:endParaRPr lang="en-US" sz="1800">
              <a:latin typeface="Arial" pitchFamily="34" charset="0"/>
            </a:endParaRPr>
          </a:p>
        </p:txBody>
      </p:sp>
      <p:sp>
        <p:nvSpPr>
          <p:cNvPr id="85008" name="Rectangle 16"/>
          <p:cNvSpPr>
            <a:spLocks noChangeArrowheads="1"/>
          </p:cNvSpPr>
          <p:nvPr/>
        </p:nvSpPr>
        <p:spPr bwMode="auto">
          <a:xfrm>
            <a:off x="2362200" y="4038600"/>
            <a:ext cx="1393825" cy="581025"/>
          </a:xfrm>
          <a:prstGeom prst="rect">
            <a:avLst/>
          </a:prstGeom>
          <a:noFill/>
          <a:ln w="9525">
            <a:noFill/>
            <a:miter lim="800000"/>
            <a:headEnd/>
            <a:tailEnd/>
          </a:ln>
        </p:spPr>
        <p:txBody>
          <a:bodyPr wrap="none">
            <a:spAutoFit/>
          </a:bodyPr>
          <a:lstStyle/>
          <a:p>
            <a:r>
              <a:rPr lang="en-US" sz="1600" b="1">
                <a:latin typeface="Arial" pitchFamily="34" charset="0"/>
              </a:rPr>
              <a:t>The Minority</a:t>
            </a:r>
            <a:r>
              <a:rPr lang="en-US" sz="1600">
                <a:latin typeface="Arial" pitchFamily="34" charset="0"/>
              </a:rPr>
              <a:t/>
            </a:r>
            <a:br>
              <a:rPr lang="en-US" sz="1600">
                <a:latin typeface="Arial" pitchFamily="34" charset="0"/>
              </a:rPr>
            </a:br>
            <a:endParaRPr lang="en-US" sz="1600">
              <a:latin typeface="Arial" pitchFamily="34" charset="0"/>
            </a:endParaRPr>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Two Cases, Different Outcomes"/>
          <p:cNvPicPr>
            <a:picLocks noChangeAspect="1" noChangeArrowheads="1"/>
          </p:cNvPicPr>
          <p:nvPr/>
        </p:nvPicPr>
        <p:blipFill>
          <a:blip r:embed="rId3" cstate="print"/>
          <a:srcRect/>
          <a:stretch>
            <a:fillRect/>
          </a:stretch>
        </p:blipFill>
        <p:spPr bwMode="auto">
          <a:xfrm>
            <a:off x="685800" y="609600"/>
            <a:ext cx="8143875" cy="572135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Major Supreme Court Decisions About Abortion"/>
          <p:cNvPicPr>
            <a:picLocks noChangeAspect="1" noChangeArrowheads="1"/>
          </p:cNvPicPr>
          <p:nvPr/>
        </p:nvPicPr>
        <p:blipFill>
          <a:blip r:embed="rId4" cstate="print"/>
          <a:srcRect/>
          <a:stretch>
            <a:fillRect/>
          </a:stretch>
        </p:blipFill>
        <p:spPr bwMode="auto">
          <a:xfrm>
            <a:off x="1295400" y="228600"/>
            <a:ext cx="5934075" cy="63246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304800" y="304800"/>
            <a:ext cx="8839200" cy="1323975"/>
          </a:xfrm>
          <a:prstGeom prst="rect">
            <a:avLst/>
          </a:prstGeom>
          <a:noFill/>
          <a:ln w="9525">
            <a:noFill/>
            <a:miter lim="800000"/>
            <a:headEnd/>
            <a:tailEnd/>
          </a:ln>
        </p:spPr>
        <p:txBody>
          <a:bodyPr>
            <a:spAutoFit/>
          </a:bodyPr>
          <a:lstStyle/>
          <a:p>
            <a:r>
              <a:rPr lang="en-US" sz="2000"/>
              <a:t>_______ _________is Latin for "you may have the body" (subject to examination). It is a writ which requires a person detained by the authorities be brought before a court of law so that the legality of the detention may be examined. . . . It </a:t>
            </a:r>
            <a:r>
              <a:rPr lang="en-US" sz="2000" b="1"/>
              <a:t>does not </a:t>
            </a:r>
            <a:r>
              <a:rPr lang="en-US" sz="2000"/>
              <a:t>determine guilt or innocence, merely whether the person is legally imprisoned. </a:t>
            </a:r>
          </a:p>
        </p:txBody>
      </p:sp>
      <p:pic>
        <p:nvPicPr>
          <p:cNvPr id="10243" name="Picture 2" descr="King John signs the Magna Carta"/>
          <p:cNvPicPr>
            <a:picLocks noChangeAspect="1" noChangeArrowheads="1"/>
          </p:cNvPicPr>
          <p:nvPr/>
        </p:nvPicPr>
        <p:blipFill>
          <a:blip r:embed="rId4" cstate="print"/>
          <a:srcRect/>
          <a:stretch>
            <a:fillRect/>
          </a:stretch>
        </p:blipFill>
        <p:spPr bwMode="auto">
          <a:xfrm>
            <a:off x="6019800" y="1752600"/>
            <a:ext cx="2895600" cy="3565525"/>
          </a:xfrm>
          <a:prstGeom prst="rect">
            <a:avLst/>
          </a:prstGeom>
          <a:noFill/>
          <a:ln w="9525">
            <a:noFill/>
            <a:miter lim="800000"/>
            <a:headEnd/>
            <a:tailEnd/>
          </a:ln>
        </p:spPr>
      </p:pic>
      <p:sp>
        <p:nvSpPr>
          <p:cNvPr id="10244" name="Rectangle 3"/>
          <p:cNvSpPr>
            <a:spLocks noChangeArrowheads="1"/>
          </p:cNvSpPr>
          <p:nvPr/>
        </p:nvSpPr>
        <p:spPr bwMode="auto">
          <a:xfrm>
            <a:off x="2743200" y="2895600"/>
            <a:ext cx="3200400" cy="830263"/>
          </a:xfrm>
          <a:prstGeom prst="rect">
            <a:avLst/>
          </a:prstGeom>
          <a:noFill/>
          <a:ln w="9525">
            <a:noFill/>
            <a:miter lim="800000"/>
            <a:headEnd/>
            <a:tailEnd/>
          </a:ln>
        </p:spPr>
        <p:txBody>
          <a:bodyPr>
            <a:spAutoFit/>
          </a:bodyPr>
          <a:lstStyle/>
          <a:p>
            <a:r>
              <a:rPr lang="en-US" sz="1600"/>
              <a:t>King John's clash with the barons strengthened the rights of habeas corpus </a:t>
            </a:r>
          </a:p>
        </p:txBody>
      </p:sp>
      <p:sp>
        <p:nvSpPr>
          <p:cNvPr id="10245" name="Rectangle 4"/>
          <p:cNvSpPr>
            <a:spLocks noChangeArrowheads="1"/>
          </p:cNvSpPr>
          <p:nvPr/>
        </p:nvSpPr>
        <p:spPr bwMode="auto">
          <a:xfrm>
            <a:off x="0" y="5657850"/>
            <a:ext cx="9144000" cy="708025"/>
          </a:xfrm>
          <a:prstGeom prst="rect">
            <a:avLst/>
          </a:prstGeom>
          <a:noFill/>
          <a:ln w="9525">
            <a:noFill/>
            <a:miter lim="800000"/>
            <a:headEnd/>
            <a:tailEnd/>
          </a:ln>
        </p:spPr>
        <p:txBody>
          <a:bodyPr>
            <a:spAutoFit/>
          </a:bodyPr>
          <a:lstStyle/>
          <a:p>
            <a:r>
              <a:rPr lang="en-US" sz="2000"/>
              <a:t>A _______ of _________ is a legislative act that singles out an individual or group for punishment without a trial.</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4267200"/>
            <a:ext cx="184150" cy="457200"/>
          </a:xfrm>
          <a:prstGeom prst="rect">
            <a:avLst/>
          </a:prstGeom>
          <a:noFill/>
          <a:ln w="9525">
            <a:noFill/>
            <a:miter lim="800000"/>
            <a:headEnd/>
            <a:tailEnd/>
          </a:ln>
        </p:spPr>
        <p:txBody>
          <a:bodyPr wrap="none">
            <a:spAutoFit/>
          </a:bodyPr>
          <a:lstStyle/>
          <a:p>
            <a:endParaRPr lang="en-US" sz="2400"/>
          </a:p>
        </p:txBody>
      </p:sp>
      <p:sp>
        <p:nvSpPr>
          <p:cNvPr id="12291" name="Rectangle 3"/>
          <p:cNvSpPr>
            <a:spLocks noChangeArrowheads="1"/>
          </p:cNvSpPr>
          <p:nvPr/>
        </p:nvSpPr>
        <p:spPr bwMode="auto">
          <a:xfrm>
            <a:off x="-3082925" y="1168400"/>
            <a:ext cx="1428750" cy="0"/>
          </a:xfrm>
          <a:prstGeom prst="rect">
            <a:avLst/>
          </a:prstGeom>
          <a:solidFill>
            <a:srgbClr val="F0F0F0"/>
          </a:solidFill>
          <a:ln w="9525">
            <a:noFill/>
            <a:miter lim="800000"/>
            <a:headEnd/>
            <a:tailEnd/>
          </a:ln>
        </p:spPr>
        <p:txBody>
          <a:bodyPr lIns="0" tIns="71415" rIns="0" bIns="71415">
            <a:spAutoFit/>
          </a:bodyPr>
          <a:lstStyle/>
          <a:p>
            <a:endParaRPr lang="en-US"/>
          </a:p>
        </p:txBody>
      </p:sp>
      <p:sp>
        <p:nvSpPr>
          <p:cNvPr id="12292" name="Rectangle 4"/>
          <p:cNvSpPr>
            <a:spLocks noChangeArrowheads="1"/>
          </p:cNvSpPr>
          <p:nvPr/>
        </p:nvSpPr>
        <p:spPr bwMode="auto">
          <a:xfrm>
            <a:off x="-3082925" y="1168400"/>
            <a:ext cx="1428750" cy="0"/>
          </a:xfrm>
          <a:prstGeom prst="rect">
            <a:avLst/>
          </a:prstGeom>
          <a:solidFill>
            <a:srgbClr val="F0F0F0"/>
          </a:solidFill>
          <a:ln w="9525">
            <a:noFill/>
            <a:miter lim="800000"/>
            <a:headEnd/>
            <a:tailEnd/>
          </a:ln>
        </p:spPr>
        <p:txBody>
          <a:bodyPr lIns="0" tIns="71415" rIns="0" bIns="71415">
            <a:spAutoFit/>
          </a:bodyPr>
          <a:lstStyle/>
          <a:p>
            <a:endParaRPr lang="en-US"/>
          </a:p>
        </p:txBody>
      </p:sp>
      <p:sp>
        <p:nvSpPr>
          <p:cNvPr id="12293" name="Rectangle 5"/>
          <p:cNvSpPr>
            <a:spLocks noChangeArrowheads="1"/>
          </p:cNvSpPr>
          <p:nvPr/>
        </p:nvSpPr>
        <p:spPr bwMode="auto">
          <a:xfrm>
            <a:off x="-3082925" y="1168400"/>
            <a:ext cx="4956175" cy="0"/>
          </a:xfrm>
          <a:prstGeom prst="rect">
            <a:avLst/>
          </a:prstGeom>
          <a:solidFill>
            <a:srgbClr val="F0F0F0"/>
          </a:solidFill>
          <a:ln w="9525">
            <a:noFill/>
            <a:miter lim="800000"/>
            <a:headEnd/>
            <a:tailEnd/>
          </a:ln>
        </p:spPr>
        <p:txBody>
          <a:bodyPr lIns="0" tIns="71415" rIns="0" bIns="71415">
            <a:spAutoFit/>
          </a:bodyPr>
          <a:lstStyle/>
          <a:p>
            <a:endParaRPr lang="en-US"/>
          </a:p>
        </p:txBody>
      </p:sp>
      <p:sp>
        <p:nvSpPr>
          <p:cNvPr id="12294" name="Rectangle 6"/>
          <p:cNvSpPr>
            <a:spLocks noChangeArrowheads="1"/>
          </p:cNvSpPr>
          <p:nvPr/>
        </p:nvSpPr>
        <p:spPr bwMode="auto">
          <a:xfrm>
            <a:off x="4111625" y="1905000"/>
            <a:ext cx="5032375" cy="819150"/>
          </a:xfrm>
          <a:prstGeom prst="rect">
            <a:avLst/>
          </a:prstGeom>
          <a:solidFill>
            <a:srgbClr val="F0F0F0"/>
          </a:solidFill>
          <a:ln w="9525">
            <a:noFill/>
            <a:miter lim="800000"/>
            <a:headEnd/>
            <a:tailEnd/>
          </a:ln>
        </p:spPr>
        <p:txBody>
          <a:bodyPr lIns="0" tIns="88872" rIns="179331" bIns="0">
            <a:spAutoFit/>
          </a:bodyPr>
          <a:lstStyle/>
          <a:p>
            <a:r>
              <a:rPr lang="en-US" sz="2400" b="1">
                <a:solidFill>
                  <a:srgbClr val="787677"/>
                </a:solidFill>
                <a:latin typeface="Arial" pitchFamily="34" charset="0"/>
              </a:rPr>
              <a:t>You may not have the body</a:t>
            </a:r>
          </a:p>
          <a:p>
            <a:r>
              <a:rPr lang="en-US" sz="2400" b="1">
                <a:solidFill>
                  <a:srgbClr val="787677"/>
                </a:solidFill>
                <a:latin typeface="Arial" pitchFamily="34" charset="0"/>
              </a:rPr>
              <a:t>The Economist Oct 2006</a:t>
            </a:r>
            <a:endParaRPr lang="en-US" sz="2400">
              <a:latin typeface="Arial" pitchFamily="34" charset="0"/>
            </a:endParaRPr>
          </a:p>
        </p:txBody>
      </p:sp>
      <p:pic>
        <p:nvPicPr>
          <p:cNvPr id="12295" name="Picture 7" descr=" "/>
          <p:cNvPicPr>
            <a:picLocks noChangeAspect="1" noChangeArrowheads="1"/>
          </p:cNvPicPr>
          <p:nvPr/>
        </p:nvPicPr>
        <p:blipFill>
          <a:blip r:embed="rId4" cstate="print"/>
          <a:srcRect/>
          <a:stretch>
            <a:fillRect/>
          </a:stretch>
        </p:blipFill>
        <p:spPr bwMode="auto">
          <a:xfrm>
            <a:off x="457200" y="0"/>
            <a:ext cx="3575050" cy="4419600"/>
          </a:xfrm>
          <a:prstGeom prst="rect">
            <a:avLst/>
          </a:prstGeom>
          <a:noFill/>
          <a:ln w="9525">
            <a:noFill/>
            <a:miter lim="800000"/>
            <a:headEnd/>
            <a:tailEnd/>
          </a:ln>
        </p:spPr>
      </p:pic>
      <p:sp>
        <p:nvSpPr>
          <p:cNvPr id="12296" name="Rectangle 8"/>
          <p:cNvSpPr>
            <a:spLocks noChangeArrowheads="1"/>
          </p:cNvSpPr>
          <p:nvPr/>
        </p:nvSpPr>
        <p:spPr bwMode="auto">
          <a:xfrm>
            <a:off x="342900" y="3201988"/>
            <a:ext cx="2143125" cy="0"/>
          </a:xfrm>
          <a:prstGeom prst="rect">
            <a:avLst/>
          </a:prstGeom>
          <a:solidFill>
            <a:srgbClr val="F0F0F0"/>
          </a:solidFill>
          <a:ln w="9525">
            <a:noFill/>
            <a:miter lim="800000"/>
            <a:headEnd/>
            <a:tailEnd/>
          </a:ln>
        </p:spPr>
        <p:txBody>
          <a:bodyPr lIns="79350" tIns="71415" rIns="0" bIns="71415">
            <a:spAutoFit/>
          </a:bodyPr>
          <a:lstStyle/>
          <a:p>
            <a:endParaRPr lang="en-US"/>
          </a:p>
        </p:txBody>
      </p:sp>
      <p:sp>
        <p:nvSpPr>
          <p:cNvPr id="12297" name="Rectangle 9"/>
          <p:cNvSpPr>
            <a:spLocks noChangeArrowheads="1"/>
          </p:cNvSpPr>
          <p:nvPr/>
        </p:nvSpPr>
        <p:spPr bwMode="auto">
          <a:xfrm>
            <a:off x="342900" y="3201988"/>
            <a:ext cx="2143125" cy="0"/>
          </a:xfrm>
          <a:prstGeom prst="rect">
            <a:avLst/>
          </a:prstGeom>
          <a:solidFill>
            <a:srgbClr val="F0F0F0"/>
          </a:solidFill>
          <a:ln w="9525">
            <a:noFill/>
            <a:miter lim="800000"/>
            <a:headEnd/>
            <a:tailEnd/>
          </a:ln>
        </p:spPr>
        <p:txBody>
          <a:bodyPr lIns="79350" tIns="71415" rIns="0" bIns="71415">
            <a:spAutoFit/>
          </a:bodyPr>
          <a:lstStyle/>
          <a:p>
            <a:endParaRPr lang="en-US"/>
          </a:p>
        </p:txBody>
      </p:sp>
      <p:sp>
        <p:nvSpPr>
          <p:cNvPr id="12298" name="Rectangle 10"/>
          <p:cNvSpPr>
            <a:spLocks noChangeArrowheads="1"/>
          </p:cNvSpPr>
          <p:nvPr/>
        </p:nvSpPr>
        <p:spPr bwMode="auto">
          <a:xfrm>
            <a:off x="0" y="4648200"/>
            <a:ext cx="9144000" cy="1739900"/>
          </a:xfrm>
          <a:prstGeom prst="rect">
            <a:avLst/>
          </a:prstGeom>
          <a:noFill/>
          <a:ln w="9525">
            <a:noFill/>
            <a:miter lim="800000"/>
            <a:headEnd/>
            <a:tailEnd/>
          </a:ln>
        </p:spPr>
        <p:txBody>
          <a:bodyPr>
            <a:spAutoFit/>
          </a:bodyPr>
          <a:lstStyle/>
          <a:p>
            <a:r>
              <a:rPr lang="en-US" sz="1800">
                <a:cs typeface="Times New Roman" pitchFamily="18" charset="0"/>
              </a:rPr>
              <a:t>AFTER more than three weeks of wrangling with enemies and allies alike in Congress, President George Bush on September 29th at last won approval for the legislation on terrorist detainees that he says is vital to save American lives. But it is unlikely to improve America's image around the world much. Not only does it permit the CIA to continue its harsh interrogation of suspected terrorists in secret prisons abroad, it also </a:t>
            </a:r>
            <a:r>
              <a:rPr lang="en-US" sz="1800" i="1">
                <a:cs typeface="Times New Roman" pitchFamily="18" charset="0"/>
              </a:rPr>
              <a:t>strips foreign detainees of one of the civilized world's most ancient legal protections—the right to challenge their detention in court</a:t>
            </a:r>
            <a:r>
              <a:rPr lang="en-US" sz="1800" i="1"/>
              <a:t> </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link="rId3" cstate="print"/>
          <a:srcRect/>
          <a:tile tx="0" ty="0" sx="100000" sy="100000" flip="none" algn="tl"/>
        </a:blipFill>
        <a:effectLst/>
      </p:bgPr>
    </p:bg>
    <p:spTree>
      <p:nvGrpSpPr>
        <p:cNvPr id="1" name=""/>
        <p:cNvGrpSpPr/>
        <p:nvPr/>
      </p:nvGrpSpPr>
      <p:grpSpPr>
        <a:xfrm>
          <a:off x="0" y="0"/>
          <a:ext cx="0" cy="0"/>
          <a:chOff x="0" y="0"/>
          <a:chExt cx="0" cy="0"/>
        </a:xfrm>
      </p:grpSpPr>
      <p:pic>
        <p:nvPicPr>
          <p:cNvPr id="13314" name="Picture 3" descr="12gitmo-600"/>
          <p:cNvPicPr>
            <a:picLocks noChangeAspect="1" noChangeArrowheads="1"/>
          </p:cNvPicPr>
          <p:nvPr/>
        </p:nvPicPr>
        <p:blipFill>
          <a:blip r:embed="rId4" cstate="print"/>
          <a:srcRect/>
          <a:stretch>
            <a:fillRect/>
          </a:stretch>
        </p:blipFill>
        <p:spPr bwMode="auto">
          <a:xfrm>
            <a:off x="381000" y="381000"/>
            <a:ext cx="5867400" cy="3227388"/>
          </a:xfrm>
          <a:prstGeom prst="rect">
            <a:avLst/>
          </a:prstGeom>
          <a:noFill/>
          <a:ln w="9525">
            <a:noFill/>
            <a:miter lim="800000"/>
            <a:headEnd/>
            <a:tailEnd/>
          </a:ln>
        </p:spPr>
      </p:pic>
      <p:sp>
        <p:nvSpPr>
          <p:cNvPr id="13315" name="Rectangle 4"/>
          <p:cNvSpPr>
            <a:spLocks noChangeArrowheads="1"/>
          </p:cNvSpPr>
          <p:nvPr/>
        </p:nvSpPr>
        <p:spPr bwMode="auto">
          <a:xfrm>
            <a:off x="6934200" y="1295400"/>
            <a:ext cx="1828800" cy="1111250"/>
          </a:xfrm>
          <a:prstGeom prst="rect">
            <a:avLst/>
          </a:prstGeom>
          <a:solidFill>
            <a:srgbClr val="FFFFFF"/>
          </a:solidFill>
          <a:ln w="9525">
            <a:noFill/>
            <a:miter lim="800000"/>
            <a:headEnd/>
            <a:tailEnd/>
          </a:ln>
        </p:spPr>
        <p:txBody>
          <a:bodyPr lIns="0" tIns="133308" rIns="61893" bIns="0">
            <a:spAutoFit/>
          </a:bodyPr>
          <a:lstStyle/>
          <a:p>
            <a:pPr fontAlgn="b"/>
            <a:r>
              <a:rPr lang="en-US" sz="1600">
                <a:latin typeface="Arial" pitchFamily="34" charset="0"/>
              </a:rPr>
              <a:t>The Guantánamo Bay naval base in Cuba.</a:t>
            </a:r>
          </a:p>
          <a:p>
            <a:pPr eaLnBrk="0" hangingPunct="0"/>
            <a:endParaRPr lang="en-US" sz="1600"/>
          </a:p>
        </p:txBody>
      </p:sp>
      <p:sp>
        <p:nvSpPr>
          <p:cNvPr id="13316" name="Rectangle 5"/>
          <p:cNvSpPr>
            <a:spLocks noChangeArrowheads="1"/>
          </p:cNvSpPr>
          <p:nvPr/>
        </p:nvSpPr>
        <p:spPr bwMode="auto">
          <a:xfrm>
            <a:off x="228600" y="3581400"/>
            <a:ext cx="8610600" cy="3759200"/>
          </a:xfrm>
          <a:prstGeom prst="rect">
            <a:avLst/>
          </a:prstGeom>
          <a:noFill/>
          <a:ln w="9525">
            <a:noFill/>
            <a:miter lim="800000"/>
            <a:headEnd/>
            <a:tailEnd/>
          </a:ln>
        </p:spPr>
        <p:txBody>
          <a:bodyPr>
            <a:spAutoFit/>
          </a:bodyPr>
          <a:lstStyle/>
          <a:p>
            <a:r>
              <a:rPr lang="en-US" sz="1600">
                <a:solidFill>
                  <a:srgbClr val="000000"/>
                </a:solidFill>
              </a:rPr>
              <a:t>WASHINGTON — Foreign terrorism suspects held at the Guantánamo Bay naval base in Cuba have </a:t>
            </a:r>
            <a:r>
              <a:rPr lang="en-US" sz="1600" i="1">
                <a:solidFill>
                  <a:srgbClr val="000000"/>
                </a:solidFill>
              </a:rPr>
              <a:t>constitutional rights to challenge their detention there in United States courts, the Supreme Court ruled, 5 to 4, </a:t>
            </a:r>
            <a:r>
              <a:rPr lang="en-US" sz="1600">
                <a:solidFill>
                  <a:srgbClr val="000000"/>
                </a:solidFill>
              </a:rPr>
              <a:t>on Thursday in a historic decision on the balance between personal liberties and national security.“The laws and Constitution are designed to survive, and remain in force, in extraordinary times,” Justice Anthony M. Kennedy wrote for the court. </a:t>
            </a:r>
          </a:p>
          <a:p>
            <a:pPr eaLnBrk="0" hangingPunct="0"/>
            <a:endParaRPr lang="en-US" sz="1600">
              <a:solidFill>
                <a:srgbClr val="000000"/>
              </a:solidFill>
            </a:endParaRPr>
          </a:p>
          <a:p>
            <a:pPr eaLnBrk="0" hangingPunct="0"/>
            <a:r>
              <a:rPr lang="en-US" sz="1600">
                <a:solidFill>
                  <a:srgbClr val="000000"/>
                </a:solidFill>
              </a:rPr>
              <a:t>The 2006 Military Commission Act stripped the federal courts of jurisdiction to hear habeas corpus petitions filed by detainees challenging the bases for their confinement. That law was upheld by the United States Court of Appeals for the District of Columbia Circuit in February 2007. The ruling on Thursday focused in large part on the </a:t>
            </a:r>
            <a:r>
              <a:rPr lang="en-US" sz="1600" b="1">
                <a:solidFill>
                  <a:srgbClr val="000000"/>
                </a:solidFill>
              </a:rPr>
              <a:t>centuries old writ of habeas corpus </a:t>
            </a:r>
            <a:r>
              <a:rPr lang="en-US" sz="1600">
                <a:solidFill>
                  <a:srgbClr val="000000"/>
                </a:solidFill>
              </a:rPr>
              <a:t>(“you have the body,” in Latin), a means by which prisoners can challenge their incarceration. Noting that the Constitution provides for suspension of the writ only in times of rebellion or invasion, Justice Kennedy called it “an indispensable mechanism for monitoring the separation of powers.”</a:t>
            </a:r>
          </a:p>
          <a:p>
            <a:pPr eaLnBrk="0" hangingPunct="0"/>
            <a:endParaRPr lang="en-US" sz="1600">
              <a:solidFill>
                <a:srgbClr val="000000"/>
              </a:solidFill>
            </a:endParaRPr>
          </a:p>
          <a:p>
            <a:pPr eaLnBrk="0" hangingPunct="0"/>
            <a:endParaRPr lang="en-US" sz="160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5.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6.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18.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20.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2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4.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5.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6.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7.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8.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29.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0.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2.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4.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5.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6.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7.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38.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39.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0.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2.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4.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45.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46.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47.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48.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49.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0.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1.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2.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3.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4.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55.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56.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7.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8.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59.xml><?xml version="1.0" encoding="utf-8"?>
<p:tagLst xmlns:a="http://schemas.openxmlformats.org/drawingml/2006/main" xmlns:r="http://schemas.openxmlformats.org/officeDocument/2006/relationships" xmlns:p="http://schemas.openxmlformats.org/presentationml/2006/main">
  <p:tag name="POINTS" val="1"/>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60.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61.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62.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63.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64.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TYPE" val="0"/>
  <p:tag name="POINTS" val="1"/>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3443</TotalTime>
  <Words>6533</Words>
  <Application>Microsoft Office PowerPoint</Application>
  <PresentationFormat>On-screen Show (4:3)</PresentationFormat>
  <Paragraphs>303</Paragraphs>
  <Slides>68</Slides>
  <Notes>17</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PowerPoint Presentation</vt:lpstr>
      <vt:lpstr>PowerPoint Presentation</vt:lpstr>
      <vt:lpstr>PowerPoint Presentation</vt:lpstr>
      <vt:lpstr>Impact of Federalism</vt:lpstr>
      <vt:lpstr>Incorporation- 3 views</vt:lpstr>
      <vt:lpstr>PowerPoint Presentation</vt:lpstr>
      <vt:lpstr>PowerPoint Presentation</vt:lpstr>
      <vt:lpstr>PowerPoint Presentation</vt:lpstr>
      <vt:lpstr>PowerPoint Presentation</vt:lpstr>
      <vt:lpstr>PowerPoint Presentation</vt:lpstr>
      <vt:lpstr>PowerPoint Presentation</vt:lpstr>
      <vt:lpstr>But the civil liberties are guaranteed by one clause; civil rights granted by another: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Tests/standards Court uses to determine if freedom of speech is protected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Free Speech and Campaign Finance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Fisher</dc:creator>
  <cp:lastModifiedBy>Wieburg, Trent</cp:lastModifiedBy>
  <cp:revision>170</cp:revision>
  <cp:lastPrinted>2011-09-22T18:22:16Z</cp:lastPrinted>
  <dcterms:created xsi:type="dcterms:W3CDTF">2005-09-22T13:00:14Z</dcterms:created>
  <dcterms:modified xsi:type="dcterms:W3CDTF">2012-09-25T23:08:05Z</dcterms:modified>
</cp:coreProperties>
</file>